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12/2/2014</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12/2/2014</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12/2/2014</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dirty="0"/>
              <a:pPr/>
              <a:t>12/2/2014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12/2/2014</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12/2/2014</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Ih1drKihnsQ"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b="1" i="1" dirty="0" smtClean="0">
                <a:latin typeface="Arial" panose="020B0604020202020204" pitchFamily="34" charset="0"/>
                <a:cs typeface="Arial" panose="020B0604020202020204" pitchFamily="34" charset="0"/>
              </a:rPr>
              <a:t>#31</a:t>
            </a:r>
            <a:r>
              <a:rPr lang="en-US" b="1" dirty="0" smtClean="0">
                <a:latin typeface="Arial" panose="020B0604020202020204" pitchFamily="34" charset="0"/>
                <a:cs typeface="Arial" panose="020B0604020202020204" pitchFamily="34" charset="0"/>
              </a:rPr>
              <a:t>: Nutrition support in sepsis and morbid obesity </a:t>
            </a:r>
            <a:endParaRPr lang="en-US"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466894" y="4864573"/>
            <a:ext cx="10993546" cy="590321"/>
          </a:xfrm>
        </p:spPr>
        <p:txBody>
          <a:bodyPr>
            <a:normAutofit/>
          </a:bodyPr>
          <a:lstStyle/>
          <a:p>
            <a:r>
              <a:rPr lang="en-US" sz="2000" dirty="0" smtClean="0">
                <a:latin typeface="Arial" panose="020B0604020202020204" pitchFamily="34" charset="0"/>
                <a:cs typeface="Arial" panose="020B0604020202020204" pitchFamily="34" charset="0"/>
              </a:rPr>
              <a:t>Brooke Benninger, lauren lucas, Stephanie lee, jose alvarez </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91619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latin typeface="Arial" panose="020B0604020202020204" pitchFamily="34" charset="0"/>
                <a:cs typeface="Arial" panose="020B0604020202020204" pitchFamily="34" charset="0"/>
              </a:rPr>
              <a:t>Treatment of sepsis</a:t>
            </a: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r>
              <a:rPr lang="en-US" sz="2200" dirty="0" smtClean="0">
                <a:latin typeface="Arial" panose="020B0604020202020204" pitchFamily="34" charset="0"/>
                <a:cs typeface="Arial" panose="020B0604020202020204" pitchFamily="34" charset="0"/>
              </a:rPr>
              <a:t>Remove/minimize trauma and infection </a:t>
            </a:r>
          </a:p>
          <a:p>
            <a:r>
              <a:rPr lang="en-US" sz="2200" dirty="0" smtClean="0">
                <a:latin typeface="Arial" panose="020B0604020202020204" pitchFamily="34" charset="0"/>
                <a:cs typeface="Arial" panose="020B0604020202020204" pitchFamily="34" charset="0"/>
              </a:rPr>
              <a:t>Support hemodynamics </a:t>
            </a:r>
          </a:p>
          <a:p>
            <a:pPr lvl="1"/>
            <a:r>
              <a:rPr lang="en-US" sz="2200" dirty="0" smtClean="0">
                <a:latin typeface="Arial" panose="020B0604020202020204" pitchFamily="34" charset="0"/>
                <a:cs typeface="Arial" panose="020B0604020202020204" pitchFamily="34" charset="0"/>
              </a:rPr>
              <a:t>Monitor his Mean Arterial Pressure (MAP) </a:t>
            </a:r>
          </a:p>
          <a:p>
            <a:pPr lvl="1"/>
            <a:r>
              <a:rPr lang="en-US" sz="2200" dirty="0" smtClean="0">
                <a:latin typeface="Arial" panose="020B0604020202020204" pitchFamily="34" charset="0"/>
                <a:cs typeface="Arial" panose="020B0604020202020204" pitchFamily="34" charset="0"/>
              </a:rPr>
              <a:t>Renal function </a:t>
            </a:r>
          </a:p>
          <a:p>
            <a:pPr lvl="1"/>
            <a:r>
              <a:rPr lang="en-US" sz="2200" dirty="0" smtClean="0">
                <a:latin typeface="Arial" panose="020B0604020202020204" pitchFamily="34" charset="0"/>
                <a:cs typeface="Arial" panose="020B0604020202020204" pitchFamily="34" charset="0"/>
              </a:rPr>
              <a:t>Respiratory function </a:t>
            </a:r>
          </a:p>
          <a:p>
            <a:pPr lvl="0">
              <a:buClr>
                <a:srgbClr val="4590B8"/>
              </a:buClr>
            </a:pPr>
            <a:r>
              <a:rPr lang="en-US" sz="2200" dirty="0" smtClean="0">
                <a:solidFill>
                  <a:srgbClr val="3D3D3D"/>
                </a:solidFill>
                <a:latin typeface="Arial" panose="020B0604020202020204" pitchFamily="34" charset="0"/>
                <a:cs typeface="Arial" panose="020B0604020202020204" pitchFamily="34" charset="0"/>
              </a:rPr>
              <a:t>Nutrition support should be initiated to decrease severity of problem, decrease time in the MICU, decrease infectious morbidity </a:t>
            </a:r>
          </a:p>
          <a:p>
            <a:pPr lvl="0">
              <a:buClr>
                <a:srgbClr val="4590B8"/>
              </a:buClr>
            </a:pPr>
            <a:r>
              <a:rPr lang="en-US" sz="2200" dirty="0" smtClean="0">
                <a:solidFill>
                  <a:srgbClr val="3D3D3D"/>
                </a:solidFill>
                <a:latin typeface="Arial" panose="020B0604020202020204" pitchFamily="34" charset="0"/>
                <a:cs typeface="Arial" panose="020B0604020202020204" pitchFamily="34" charset="0"/>
              </a:rPr>
              <a:t>Monitor lab values </a:t>
            </a:r>
            <a:endParaRPr lang="en-US" sz="2200" dirty="0">
              <a:solidFill>
                <a:srgbClr val="3D3D3D"/>
              </a:solidFill>
              <a:latin typeface="Arial" panose="020B0604020202020204" pitchFamily="34" charset="0"/>
              <a:cs typeface="Arial" panose="020B0604020202020204" pitchFamily="34" charset="0"/>
            </a:endParaRPr>
          </a:p>
          <a:p>
            <a:pPr marL="324000" lvl="1" indent="0">
              <a:buNone/>
            </a:pPr>
            <a:endParaRPr lang="en-US" dirty="0"/>
          </a:p>
        </p:txBody>
      </p:sp>
    </p:spTree>
    <p:extLst>
      <p:ext uri="{BB962C8B-B14F-4D97-AF65-F5344CB8AC3E}">
        <p14:creationId xmlns:p14="http://schemas.microsoft.com/office/powerpoint/2010/main" val="15853630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latin typeface="Arial" panose="020B0604020202020204" pitchFamily="34" charset="0"/>
                <a:cs typeface="Arial" panose="020B0604020202020204" pitchFamily="34" charset="0"/>
              </a:rPr>
              <a:t>Treatment of morbid obesity </a:t>
            </a: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US" sz="2000" dirty="0" smtClean="0">
                <a:latin typeface="Arial" panose="020B0604020202020204" pitchFamily="34" charset="0"/>
                <a:cs typeface="Arial" panose="020B0604020202020204" pitchFamily="34" charset="0"/>
              </a:rPr>
              <a:t>Low </a:t>
            </a:r>
            <a:r>
              <a:rPr lang="en-US" sz="2000" dirty="0">
                <a:latin typeface="Arial" panose="020B0604020202020204" pitchFamily="34" charset="0"/>
                <a:cs typeface="Arial" panose="020B0604020202020204" pitchFamily="34" charset="0"/>
              </a:rPr>
              <a:t>calorie diet, increased physical activity, lifestyle </a:t>
            </a:r>
            <a:r>
              <a:rPr lang="en-US" sz="2000" dirty="0" smtClean="0">
                <a:latin typeface="Arial" panose="020B0604020202020204" pitchFamily="34" charset="0"/>
                <a:cs typeface="Arial" panose="020B0604020202020204" pitchFamily="34" charset="0"/>
              </a:rPr>
              <a:t>modifications</a:t>
            </a:r>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Medications combined with lifestyle modifications</a:t>
            </a:r>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Surgery with a diet and lifestyle modifications as prescribed </a:t>
            </a:r>
          </a:p>
          <a:p>
            <a:r>
              <a:rPr lang="en-US" sz="2000" dirty="0" smtClean="0">
                <a:latin typeface="Arial" panose="020B0604020202020204" pitchFamily="34" charset="0"/>
                <a:cs typeface="Arial" panose="020B0604020202020204" pitchFamily="34" charset="0"/>
              </a:rPr>
              <a:t>Prevention </a:t>
            </a:r>
            <a:r>
              <a:rPr lang="en-US" sz="2000" dirty="0">
                <a:latin typeface="Arial" panose="020B0604020202020204" pitchFamily="34" charset="0"/>
                <a:cs typeface="Arial" panose="020B0604020202020204" pitchFamily="34" charset="0"/>
              </a:rPr>
              <a:t>of weight regain </a:t>
            </a:r>
            <a:r>
              <a:rPr lang="en-US" sz="2000" dirty="0" smtClean="0">
                <a:latin typeface="Arial" panose="020B0604020202020204" pitchFamily="34" charset="0"/>
                <a:cs typeface="Arial" panose="020B0604020202020204" pitchFamily="34" charset="0"/>
              </a:rPr>
              <a:t>through nutritional monitoring and evaluation, goal setting, and nutritional counseling </a:t>
            </a:r>
            <a:endParaRPr lang="en-US" dirty="0"/>
          </a:p>
        </p:txBody>
      </p:sp>
    </p:spTree>
    <p:extLst>
      <p:ext uri="{BB962C8B-B14F-4D97-AF65-F5344CB8AC3E}">
        <p14:creationId xmlns:p14="http://schemas.microsoft.com/office/powerpoint/2010/main" val="21012461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latin typeface="Arial" panose="020B0604020202020204" pitchFamily="34" charset="0"/>
                <a:cs typeface="Arial" panose="020B0604020202020204" pitchFamily="34" charset="0"/>
              </a:rPr>
              <a:t>Nutrition intervention </a:t>
            </a: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20000"/>
          </a:bodyPr>
          <a:lstStyle/>
          <a:p>
            <a:r>
              <a:rPr lang="en-US" sz="2800" u="sng" dirty="0" smtClean="0">
                <a:latin typeface="Arial" panose="020B0604020202020204" pitchFamily="34" charset="0"/>
                <a:cs typeface="Arial" panose="020B0604020202020204" pitchFamily="34" charset="0"/>
              </a:rPr>
              <a:t>Nutrition Prescription </a:t>
            </a:r>
          </a:p>
          <a:p>
            <a:pPr lvl="1"/>
            <a:r>
              <a:rPr lang="en-US" sz="2000" dirty="0" smtClean="0">
                <a:latin typeface="Arial" panose="020B0604020202020204" pitchFamily="34" charset="0"/>
                <a:cs typeface="Arial" panose="020B0604020202020204" pitchFamily="34" charset="0"/>
              </a:rPr>
              <a:t>Administer enteral tube feeding into small bowel</a:t>
            </a:r>
          </a:p>
          <a:p>
            <a:pPr lvl="1"/>
            <a:r>
              <a:rPr lang="en-US" sz="2000" dirty="0" smtClean="0">
                <a:latin typeface="Arial" panose="020B0604020202020204" pitchFamily="34" charset="0"/>
                <a:cs typeface="Arial" panose="020B0604020202020204" pitchFamily="34" charset="0"/>
              </a:rPr>
              <a:t>Provide 1800-2000 mL of fluid as prescribed, trophic feeding</a:t>
            </a:r>
          </a:p>
          <a:p>
            <a:pPr lvl="1"/>
            <a:r>
              <a:rPr lang="en-US" sz="2000" smtClean="0">
                <a:latin typeface="Arial" panose="020B0604020202020204" pitchFamily="34" charset="0"/>
                <a:cs typeface="Arial" panose="020B0604020202020204" pitchFamily="34" charset="0"/>
              </a:rPr>
              <a:t>Monitor labs</a:t>
            </a:r>
            <a:endParaRPr lang="en-US" sz="2000" dirty="0" smtClean="0">
              <a:latin typeface="Arial" panose="020B0604020202020204" pitchFamily="34" charset="0"/>
              <a:cs typeface="Arial" panose="020B0604020202020204" pitchFamily="34" charset="0"/>
            </a:endParaRPr>
          </a:p>
          <a:p>
            <a:pPr lvl="1"/>
            <a:r>
              <a:rPr lang="en-US" sz="2000" dirty="0" smtClean="0">
                <a:latin typeface="Arial" panose="020B0604020202020204" pitchFamily="34" charset="0"/>
                <a:cs typeface="Arial" panose="020B0604020202020204" pitchFamily="34" charset="0"/>
              </a:rPr>
              <a:t>Upon recovery of Sepsis, increase physical activity with a low-calorie diet to treat obesity </a:t>
            </a:r>
          </a:p>
          <a:p>
            <a:r>
              <a:rPr lang="en-US" sz="2800" u="sng" dirty="0" smtClean="0">
                <a:latin typeface="Arial" panose="020B0604020202020204" pitchFamily="34" charset="0"/>
                <a:cs typeface="Arial" panose="020B0604020202020204" pitchFamily="34" charset="0"/>
              </a:rPr>
              <a:t>Intervention</a:t>
            </a:r>
            <a:r>
              <a:rPr lang="en-US" u="sng" dirty="0" smtClean="0">
                <a:latin typeface="Arial" panose="020B0604020202020204" pitchFamily="34" charset="0"/>
                <a:cs typeface="Arial" panose="020B0604020202020204" pitchFamily="34" charset="0"/>
              </a:rPr>
              <a:t> </a:t>
            </a:r>
          </a:p>
          <a:p>
            <a:pPr lvl="1"/>
            <a:r>
              <a:rPr lang="en-US" sz="2000" dirty="0" smtClean="0">
                <a:latin typeface="Arial" panose="020B0604020202020204" pitchFamily="34" charset="0"/>
                <a:cs typeface="Arial" panose="020B0604020202020204" pitchFamily="34" charset="0"/>
              </a:rPr>
              <a:t>Increase energy expenditure, increase PRO intake </a:t>
            </a:r>
          </a:p>
          <a:p>
            <a:pPr lvl="1"/>
            <a:r>
              <a:rPr lang="en-US" sz="2000" dirty="0" smtClean="0">
                <a:latin typeface="Arial" panose="020B0604020202020204" pitchFamily="34" charset="0"/>
                <a:cs typeface="Arial" panose="020B0604020202020204" pitchFamily="34" charset="0"/>
              </a:rPr>
              <a:t>Nutritional counseling </a:t>
            </a:r>
          </a:p>
          <a:p>
            <a:pPr lvl="1"/>
            <a:r>
              <a:rPr lang="en-US" sz="2000" dirty="0" smtClean="0">
                <a:latin typeface="Arial" panose="020B0604020202020204" pitchFamily="34" charset="0"/>
                <a:cs typeface="Arial" panose="020B0604020202020204" pitchFamily="34" charset="0"/>
              </a:rPr>
              <a:t>Establish goals, frequent </a:t>
            </a: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appointments with RD for monitoring and evaluation of care plan </a:t>
            </a:r>
            <a:endParaRPr lang="en-US" sz="2000" dirty="0">
              <a:latin typeface="Arial" panose="020B0604020202020204" pitchFamily="34" charset="0"/>
              <a:cs typeface="Arial" panose="020B0604020202020204" pitchFamily="34" charset="0"/>
            </a:endParaRPr>
          </a:p>
          <a:p>
            <a:pPr marL="324000" lvl="1" indent="0">
              <a:buNone/>
            </a:pPr>
            <a:endParaRPr lang="en-US" dirty="0"/>
          </a:p>
        </p:txBody>
      </p:sp>
    </p:spTree>
    <p:extLst>
      <p:ext uri="{BB962C8B-B14F-4D97-AF65-F5344CB8AC3E}">
        <p14:creationId xmlns:p14="http://schemas.microsoft.com/office/powerpoint/2010/main" val="34632114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latin typeface="Arial" panose="020B0604020202020204" pitchFamily="34" charset="0"/>
                <a:cs typeface="Arial" panose="020B0604020202020204" pitchFamily="34" charset="0"/>
              </a:rPr>
              <a:t>Prognosis</a:t>
            </a:r>
            <a:r>
              <a:rPr lang="en-US"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81192" y="2180496"/>
            <a:ext cx="11029615" cy="4677504"/>
          </a:xfrm>
        </p:spPr>
        <p:txBody>
          <a:bodyPr>
            <a:normAutofit/>
          </a:bodyPr>
          <a:lstStyle/>
          <a:p>
            <a:r>
              <a:rPr lang="en-US" sz="2400" u="sng" dirty="0">
                <a:latin typeface="Arial" panose="020B0604020202020204" pitchFamily="34" charset="0"/>
                <a:cs typeface="Arial" panose="020B0604020202020204" pitchFamily="34" charset="0"/>
              </a:rPr>
              <a:t>Best Case</a:t>
            </a:r>
          </a:p>
          <a:p>
            <a:pPr lvl="1"/>
            <a:r>
              <a:rPr lang="en-US" sz="2000" dirty="0">
                <a:latin typeface="Arial" panose="020B0604020202020204" pitchFamily="34" charset="0"/>
                <a:cs typeface="Arial" panose="020B0604020202020204" pitchFamily="34" charset="0"/>
              </a:rPr>
              <a:t>I</a:t>
            </a:r>
            <a:r>
              <a:rPr lang="en-US" sz="2000" dirty="0" smtClean="0">
                <a:latin typeface="Arial" panose="020B0604020202020204" pitchFamily="34" charset="0"/>
                <a:cs typeface="Arial" panose="020B0604020202020204" pitchFamily="34" charset="0"/>
              </a:rPr>
              <a:t>nfection is absent, inflammatory response decreases, </a:t>
            </a:r>
            <a:r>
              <a:rPr lang="en-US" sz="2000" dirty="0">
                <a:latin typeface="Arial" panose="020B0604020202020204" pitchFamily="34" charset="0"/>
                <a:cs typeface="Arial" panose="020B0604020202020204" pitchFamily="34" charset="0"/>
              </a:rPr>
              <a:t>MAP returns to normal, no organ damage.</a:t>
            </a:r>
          </a:p>
          <a:p>
            <a:r>
              <a:rPr lang="en-US" sz="2400" u="sng" dirty="0" smtClean="0">
                <a:latin typeface="Arial" panose="020B0604020202020204" pitchFamily="34" charset="0"/>
                <a:cs typeface="Arial" panose="020B0604020202020204" pitchFamily="34" charset="0"/>
              </a:rPr>
              <a:t>Median </a:t>
            </a:r>
          </a:p>
          <a:p>
            <a:pPr lvl="1"/>
            <a:r>
              <a:rPr lang="en-US" sz="2000" dirty="0" smtClean="0">
                <a:latin typeface="Arial" panose="020B0604020202020204" pitchFamily="34" charset="0"/>
                <a:cs typeface="Arial" panose="020B0604020202020204" pitchFamily="34" charset="0"/>
              </a:rPr>
              <a:t>Lives with organ and tissue damage</a:t>
            </a:r>
            <a:r>
              <a:rPr lang="en-US" sz="2000" dirty="0" smtClean="0">
                <a:latin typeface="Arial" panose="020B0604020202020204" pitchFamily="34" charset="0"/>
                <a:cs typeface="Arial" panose="020B0604020202020204" pitchFamily="34" charset="0"/>
                <a:sym typeface="Wingdings" panose="05000000000000000000" pitchFamily="2" charset="2"/>
              </a:rPr>
              <a:t> sensitive to brain, eyes, heart, and kidneys</a:t>
            </a:r>
            <a:endParaRPr lang="en-US" sz="2000" dirty="0" smtClean="0">
              <a:latin typeface="Arial" panose="020B0604020202020204" pitchFamily="34" charset="0"/>
              <a:cs typeface="Arial" panose="020B0604020202020204" pitchFamily="34" charset="0"/>
            </a:endParaRPr>
          </a:p>
          <a:p>
            <a:r>
              <a:rPr lang="en-US" sz="2400" u="sng" dirty="0" smtClean="0">
                <a:latin typeface="Arial" panose="020B0604020202020204" pitchFamily="34" charset="0"/>
                <a:cs typeface="Arial" panose="020B0604020202020204" pitchFamily="34" charset="0"/>
              </a:rPr>
              <a:t>Worst </a:t>
            </a:r>
            <a:r>
              <a:rPr lang="en-US" sz="2400" u="sng" dirty="0">
                <a:latin typeface="Arial" panose="020B0604020202020204" pitchFamily="34" charset="0"/>
                <a:cs typeface="Arial" panose="020B0604020202020204" pitchFamily="34" charset="0"/>
              </a:rPr>
              <a:t>Case</a:t>
            </a:r>
          </a:p>
          <a:p>
            <a:pPr lvl="1"/>
            <a:r>
              <a:rPr lang="en-US" sz="2000" dirty="0">
                <a:latin typeface="Arial" panose="020B0604020202020204" pitchFamily="34" charset="0"/>
                <a:cs typeface="Arial" panose="020B0604020202020204" pitchFamily="34" charset="0"/>
              </a:rPr>
              <a:t>Sepsis </a:t>
            </a:r>
            <a:r>
              <a:rPr lang="en-US" sz="2000" dirty="0" smtClean="0">
                <a:latin typeface="Arial" panose="020B0604020202020204" pitchFamily="34" charset="0"/>
                <a:cs typeface="Arial" panose="020B0604020202020204" pitchFamily="34" charset="0"/>
                <a:sym typeface="Wingdings" panose="05000000000000000000" pitchFamily="2" charset="2"/>
              </a:rPr>
              <a:t></a:t>
            </a:r>
            <a:r>
              <a:rPr lang="en-US" sz="2000" dirty="0" smtClean="0">
                <a:latin typeface="Arial" panose="020B0604020202020204" pitchFamily="34" charset="0"/>
                <a:cs typeface="Arial" panose="020B0604020202020204" pitchFamily="34" charset="0"/>
              </a:rPr>
              <a:t>Severe </a:t>
            </a:r>
            <a:r>
              <a:rPr lang="en-US" sz="2000" dirty="0">
                <a:latin typeface="Arial" panose="020B0604020202020204" pitchFamily="34" charset="0"/>
                <a:cs typeface="Arial" panose="020B0604020202020204" pitchFamily="34" charset="0"/>
              </a:rPr>
              <a:t>S</a:t>
            </a:r>
            <a:r>
              <a:rPr lang="en-US" sz="2000" dirty="0" smtClean="0">
                <a:latin typeface="Arial" panose="020B0604020202020204" pitchFamily="34" charset="0"/>
                <a:cs typeface="Arial" panose="020B0604020202020204" pitchFamily="34" charset="0"/>
              </a:rPr>
              <a:t>epsis </a:t>
            </a:r>
            <a:r>
              <a:rPr lang="en-US" sz="2000" dirty="0">
                <a:latin typeface="Arial" panose="020B0604020202020204" pitchFamily="34" charset="0"/>
                <a:cs typeface="Arial" panose="020B0604020202020204" pitchFamily="34" charset="0"/>
              </a:rPr>
              <a:t>(</a:t>
            </a:r>
            <a:r>
              <a:rPr lang="en-US" sz="2000" dirty="0" smtClean="0">
                <a:latin typeface="Arial" panose="020B0604020202020204" pitchFamily="34" charset="0"/>
                <a:cs typeface="Arial" panose="020B0604020202020204" pitchFamily="34" charset="0"/>
              </a:rPr>
              <a:t>MOD)</a:t>
            </a:r>
            <a:r>
              <a:rPr lang="en-US" sz="2000" dirty="0" smtClean="0">
                <a:latin typeface="Arial" panose="020B0604020202020204" pitchFamily="34" charset="0"/>
                <a:cs typeface="Arial" panose="020B0604020202020204" pitchFamily="34" charset="0"/>
                <a:sym typeface="Wingdings" panose="05000000000000000000" pitchFamily="2" charset="2"/>
              </a:rPr>
              <a:t></a:t>
            </a:r>
            <a:r>
              <a:rPr lang="en-US" sz="2000" dirty="0" smtClean="0">
                <a:latin typeface="Arial" panose="020B0604020202020204" pitchFamily="34" charset="0"/>
                <a:cs typeface="Arial" panose="020B0604020202020204" pitchFamily="34" charset="0"/>
              </a:rPr>
              <a:t>Septic Shock </a:t>
            </a:r>
            <a:r>
              <a:rPr lang="en-US" sz="2000" dirty="0" smtClean="0">
                <a:latin typeface="Arial" panose="020B0604020202020204" pitchFamily="34" charset="0"/>
                <a:cs typeface="Arial" panose="020B0604020202020204" pitchFamily="34" charset="0"/>
                <a:sym typeface="Wingdings" panose="05000000000000000000" pitchFamily="2" charset="2"/>
              </a:rPr>
              <a:t></a:t>
            </a:r>
            <a:r>
              <a:rPr lang="en-US" sz="2000" dirty="0" smtClean="0">
                <a:latin typeface="Arial" panose="020B0604020202020204" pitchFamily="34" charset="0"/>
                <a:cs typeface="Arial" panose="020B0604020202020204" pitchFamily="34" charset="0"/>
              </a:rPr>
              <a:t>Death</a:t>
            </a:r>
            <a:endParaRPr lang="en-US" sz="2000" dirty="0">
              <a:latin typeface="Arial" panose="020B0604020202020204" pitchFamily="34" charset="0"/>
              <a:cs typeface="Arial" panose="020B0604020202020204" pitchFamily="34" charset="0"/>
            </a:endParaRPr>
          </a:p>
          <a:p>
            <a:pPr lvl="1"/>
            <a:r>
              <a:rPr lang="en-US" sz="2000" dirty="0">
                <a:latin typeface="Arial" panose="020B0604020202020204" pitchFamily="34" charset="0"/>
                <a:cs typeface="Arial" panose="020B0604020202020204" pitchFamily="34" charset="0"/>
              </a:rPr>
              <a:t>Mr. McKinley is showing signs of kidney failure </a:t>
            </a:r>
            <a:r>
              <a:rPr lang="en-US" sz="2000" dirty="0" smtClean="0">
                <a:latin typeface="Arial" panose="020B0604020202020204" pitchFamily="34" charset="0"/>
                <a:cs typeface="Arial" panose="020B0604020202020204" pitchFamily="34" charset="0"/>
              </a:rPr>
              <a:t>(</a:t>
            </a:r>
            <a:r>
              <a:rPr lang="en-US" sz="2000" b="1" dirty="0" smtClean="0"/>
              <a:t>↑</a:t>
            </a:r>
            <a:r>
              <a:rPr lang="en-US" sz="2000" dirty="0" smtClean="0">
                <a:latin typeface="Arial" panose="020B0604020202020204" pitchFamily="34" charset="0"/>
                <a:cs typeface="Arial" panose="020B0604020202020204" pitchFamily="34" charset="0"/>
              </a:rPr>
              <a:t> ammonia, </a:t>
            </a:r>
            <a:r>
              <a:rPr lang="en-US" sz="2000" b="1" dirty="0" smtClean="0"/>
              <a:t>↑</a:t>
            </a:r>
            <a:r>
              <a:rPr lang="en-US" sz="2000" dirty="0" smtClean="0">
                <a:latin typeface="Arial" panose="020B0604020202020204" pitchFamily="34" charset="0"/>
                <a:cs typeface="Arial" panose="020B0604020202020204" pitchFamily="34" charset="0"/>
              </a:rPr>
              <a:t> ALT &amp; AST, </a:t>
            </a:r>
            <a:r>
              <a:rPr lang="en-US" sz="2000" b="1" dirty="0" smtClean="0"/>
              <a:t>↑</a:t>
            </a:r>
            <a:r>
              <a:rPr lang="en-US" sz="2000" dirty="0" smtClean="0">
                <a:latin typeface="Arial" panose="020B0604020202020204" pitchFamily="34" charset="0"/>
                <a:cs typeface="Arial" panose="020B0604020202020204" pitchFamily="34" charset="0"/>
              </a:rPr>
              <a:t> potassium, and </a:t>
            </a:r>
            <a:r>
              <a:rPr lang="en-US" sz="2000" b="1" dirty="0" smtClean="0"/>
              <a:t>↑</a:t>
            </a:r>
            <a:r>
              <a:rPr lang="en-US" sz="2000" dirty="0" smtClean="0">
                <a:latin typeface="Arial" panose="020B0604020202020204" pitchFamily="34" charset="0"/>
                <a:cs typeface="Arial" panose="020B0604020202020204" pitchFamily="34" charset="0"/>
              </a:rPr>
              <a:t> bilirubin direct) </a:t>
            </a:r>
            <a:endParaRPr lang="en-US" sz="2000" dirty="0">
              <a:latin typeface="Arial" panose="020B0604020202020204" pitchFamily="34" charset="0"/>
              <a:cs typeface="Arial" panose="020B0604020202020204" pitchFamily="34" charset="0"/>
            </a:endParaRPr>
          </a:p>
          <a:p>
            <a:endParaRPr lang="en-US" sz="2600" dirty="0"/>
          </a:p>
        </p:txBody>
      </p:sp>
    </p:spTree>
    <p:extLst>
      <p:ext uri="{BB962C8B-B14F-4D97-AF65-F5344CB8AC3E}">
        <p14:creationId xmlns:p14="http://schemas.microsoft.com/office/powerpoint/2010/main" val="3510383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latin typeface="Arial" panose="020B0604020202020204" pitchFamily="34" charset="0"/>
                <a:cs typeface="Arial" panose="020B0604020202020204" pitchFamily="34" charset="0"/>
              </a:rPr>
              <a:t>Diagnosis of current admission </a:t>
            </a: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US" sz="2000" dirty="0" smtClean="0">
                <a:latin typeface="Arial" panose="020B0604020202020204" pitchFamily="34" charset="0"/>
                <a:cs typeface="Arial" panose="020B0604020202020204" pitchFamily="34" charset="0"/>
              </a:rPr>
              <a:t>37 </a:t>
            </a:r>
            <a:r>
              <a:rPr lang="en-US" sz="2000" dirty="0" err="1" smtClean="0">
                <a:latin typeface="Arial" panose="020B0604020202020204" pitchFamily="34" charset="0"/>
                <a:cs typeface="Arial" panose="020B0604020202020204" pitchFamily="34" charset="0"/>
              </a:rPr>
              <a:t>y.o</a:t>
            </a:r>
            <a:r>
              <a:rPr lang="en-US" sz="2000" dirty="0" smtClean="0">
                <a:latin typeface="Arial" panose="020B0604020202020204" pitchFamily="34" charset="0"/>
                <a:cs typeface="Arial" panose="020B0604020202020204" pitchFamily="34" charset="0"/>
              </a:rPr>
              <a:t>. Male, 5’10”, 325# admitted to ER and sent to MICU with probable sepsis</a:t>
            </a:r>
          </a:p>
          <a:p>
            <a:pPr marL="306000" lvl="1"/>
            <a:r>
              <a:rPr lang="en-US" sz="2000" dirty="0" smtClean="0">
                <a:latin typeface="Arial" panose="020B0604020202020204" pitchFamily="34" charset="0"/>
                <a:cs typeface="Arial" panose="020B0604020202020204" pitchFamily="34" charset="0"/>
              </a:rPr>
              <a:t>Experiencing flu-like symptoms over past 48 hours, </a:t>
            </a:r>
            <a:r>
              <a:rPr lang="en-US" sz="2000" dirty="0">
                <a:latin typeface="Arial" panose="020B0604020202020204" pitchFamily="34" charset="0"/>
                <a:cs typeface="Arial" panose="020B0604020202020204" pitchFamily="34" charset="0"/>
              </a:rPr>
              <a:t>temp 102.5° </a:t>
            </a:r>
            <a:r>
              <a:rPr lang="en-US" sz="2000" dirty="0" smtClean="0">
                <a:latin typeface="Arial" panose="020B0604020202020204" pitchFamily="34" charset="0"/>
                <a:cs typeface="Arial" panose="020B0604020202020204" pitchFamily="34" charset="0"/>
              </a:rPr>
              <a:t>F related to bloodstream infection </a:t>
            </a:r>
          </a:p>
          <a:p>
            <a:r>
              <a:rPr lang="en-US" sz="2000" dirty="0" smtClean="0">
                <a:latin typeface="Arial" panose="020B0604020202020204" pitchFamily="34" charset="0"/>
                <a:cs typeface="Arial" panose="020B0604020202020204" pitchFamily="34" charset="0"/>
              </a:rPr>
              <a:t>Shortness of breath related to the EBB phase in metabolic stress and decreased cardiac output </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05740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smtClean="0">
                <a:latin typeface="Arial" panose="020B0604020202020204" pitchFamily="34" charset="0"/>
                <a:cs typeface="Arial" panose="020B0604020202020204" pitchFamily="34" charset="0"/>
              </a:rPr>
              <a:t>Tests and procedures regarding current admission </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81192" y="2180496"/>
            <a:ext cx="11029615" cy="4529397"/>
          </a:xfrm>
        </p:spPr>
        <p:txBody>
          <a:bodyPr>
            <a:normAutofit/>
          </a:bodyPr>
          <a:lstStyle/>
          <a:p>
            <a:pPr lvl="0"/>
            <a:r>
              <a:rPr lang="en-US" sz="2400" dirty="0">
                <a:latin typeface="Arial" panose="020B0604020202020204" pitchFamily="34" charset="0"/>
                <a:cs typeface="Arial" panose="020B0604020202020204" pitchFamily="34" charset="0"/>
              </a:rPr>
              <a:t>Serum </a:t>
            </a:r>
            <a:r>
              <a:rPr lang="en-US" sz="2400" dirty="0" smtClean="0">
                <a:latin typeface="Arial" panose="020B0604020202020204" pitchFamily="34" charset="0"/>
                <a:cs typeface="Arial" panose="020B0604020202020204" pitchFamily="34" charset="0"/>
              </a:rPr>
              <a:t>lactate</a:t>
            </a:r>
          </a:p>
          <a:p>
            <a:pPr lvl="1"/>
            <a:r>
              <a:rPr lang="en-US" sz="2000" dirty="0">
                <a:latin typeface="Arial" panose="020B0604020202020204" pitchFamily="34" charset="0"/>
                <a:cs typeface="Arial" panose="020B0604020202020204" pitchFamily="34" charset="0"/>
              </a:rPr>
              <a:t>H</a:t>
            </a:r>
            <a:r>
              <a:rPr lang="en-US" sz="2000" dirty="0" smtClean="0">
                <a:latin typeface="Arial" panose="020B0604020202020204" pitchFamily="34" charset="0"/>
                <a:cs typeface="Arial" panose="020B0604020202020204" pitchFamily="34" charset="0"/>
              </a:rPr>
              <a:t>elps </a:t>
            </a:r>
            <a:r>
              <a:rPr lang="en-US" sz="2000" dirty="0">
                <a:latin typeface="Arial" panose="020B0604020202020204" pitchFamily="34" charset="0"/>
                <a:cs typeface="Arial" panose="020B0604020202020204" pitchFamily="34" charset="0"/>
              </a:rPr>
              <a:t>with the diagnosis of sepsis; measures the acidity and electrolyte disturbances within the body </a:t>
            </a:r>
          </a:p>
          <a:p>
            <a:pPr lvl="0"/>
            <a:r>
              <a:rPr lang="en-US" sz="2400" dirty="0">
                <a:latin typeface="Arial" panose="020B0604020202020204" pitchFamily="34" charset="0"/>
                <a:cs typeface="Arial" panose="020B0604020202020204" pitchFamily="34" charset="0"/>
              </a:rPr>
              <a:t>Basel metabolic </a:t>
            </a:r>
            <a:r>
              <a:rPr lang="en-US" sz="2400" dirty="0" smtClean="0">
                <a:latin typeface="Arial" panose="020B0604020202020204" pitchFamily="34" charset="0"/>
                <a:cs typeface="Arial" panose="020B0604020202020204" pitchFamily="34" charset="0"/>
              </a:rPr>
              <a:t>panel</a:t>
            </a:r>
          </a:p>
          <a:p>
            <a:pPr lvl="1"/>
            <a:r>
              <a:rPr lang="en-US" sz="2000" dirty="0">
                <a:latin typeface="Arial" panose="020B0604020202020204" pitchFamily="34" charset="0"/>
                <a:cs typeface="Arial" panose="020B0604020202020204" pitchFamily="34" charset="0"/>
              </a:rPr>
              <a:t>P</a:t>
            </a:r>
            <a:r>
              <a:rPr lang="en-US" sz="2000" dirty="0" smtClean="0">
                <a:latin typeface="Arial" panose="020B0604020202020204" pitchFamily="34" charset="0"/>
                <a:cs typeface="Arial" panose="020B0604020202020204" pitchFamily="34" charset="0"/>
              </a:rPr>
              <a:t>rovides </a:t>
            </a:r>
            <a:r>
              <a:rPr lang="en-US" sz="2000" dirty="0">
                <a:latin typeface="Arial" panose="020B0604020202020204" pitchFamily="34" charset="0"/>
                <a:cs typeface="Arial" panose="020B0604020202020204" pitchFamily="34" charset="0"/>
              </a:rPr>
              <a:t>information about your body’s metabolism; measures sodium, chloride, BUN, potassium, bicarbonate, chromium </a:t>
            </a:r>
          </a:p>
          <a:p>
            <a:pPr lvl="0"/>
            <a:r>
              <a:rPr lang="en-US" sz="2400" dirty="0">
                <a:latin typeface="Arial" panose="020B0604020202020204" pitchFamily="34" charset="0"/>
                <a:cs typeface="Arial" panose="020B0604020202020204" pitchFamily="34" charset="0"/>
              </a:rPr>
              <a:t>Hepatic function </a:t>
            </a:r>
            <a:r>
              <a:rPr lang="en-US" sz="2400" dirty="0" smtClean="0">
                <a:latin typeface="Arial" panose="020B0604020202020204" pitchFamily="34" charset="0"/>
                <a:cs typeface="Arial" panose="020B0604020202020204" pitchFamily="34" charset="0"/>
              </a:rPr>
              <a:t>panel</a:t>
            </a:r>
          </a:p>
          <a:p>
            <a:pPr lvl="1"/>
            <a:r>
              <a:rPr lang="en-US" sz="2000" dirty="0">
                <a:latin typeface="Arial" panose="020B0604020202020204" pitchFamily="34" charset="0"/>
                <a:cs typeface="Arial" panose="020B0604020202020204" pitchFamily="34" charset="0"/>
              </a:rPr>
              <a:t>M</a:t>
            </a:r>
            <a:r>
              <a:rPr lang="en-US" sz="2000" dirty="0" smtClean="0">
                <a:latin typeface="Arial" panose="020B0604020202020204" pitchFamily="34" charset="0"/>
                <a:cs typeface="Arial" panose="020B0604020202020204" pitchFamily="34" charset="0"/>
              </a:rPr>
              <a:t>easures </a:t>
            </a:r>
            <a:r>
              <a:rPr lang="en-US" sz="2000" dirty="0">
                <a:latin typeface="Arial" panose="020B0604020202020204" pitchFamily="34" charset="0"/>
                <a:cs typeface="Arial" panose="020B0604020202020204" pitchFamily="34" charset="0"/>
              </a:rPr>
              <a:t>liver function; CBC, EDIF, platelets </a:t>
            </a:r>
          </a:p>
          <a:p>
            <a:pPr lvl="0"/>
            <a:r>
              <a:rPr lang="en-US" sz="2000" dirty="0">
                <a:latin typeface="Arial" panose="020B0604020202020204" pitchFamily="34" charset="0"/>
                <a:cs typeface="Arial" panose="020B0604020202020204" pitchFamily="34" charset="0"/>
              </a:rPr>
              <a:t>Insert feeding tube via small bowel</a:t>
            </a:r>
          </a:p>
          <a:p>
            <a:pPr lvl="0"/>
            <a:r>
              <a:rPr lang="en-US" sz="2000" dirty="0">
                <a:latin typeface="Arial" panose="020B0604020202020204" pitchFamily="34" charset="0"/>
                <a:cs typeface="Arial" panose="020B0604020202020204" pitchFamily="34" charset="0"/>
              </a:rPr>
              <a:t>Awaiting culture labs </a:t>
            </a:r>
          </a:p>
          <a:p>
            <a:endParaRPr lang="en-US" dirty="0"/>
          </a:p>
        </p:txBody>
      </p:sp>
    </p:spTree>
    <p:extLst>
      <p:ext uri="{BB962C8B-B14F-4D97-AF65-F5344CB8AC3E}">
        <p14:creationId xmlns:p14="http://schemas.microsoft.com/office/powerpoint/2010/main" val="30151376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Medications and supplements </a:t>
            </a:r>
            <a:endParaRPr lang="en-US" sz="4000" dirty="0"/>
          </a:p>
        </p:txBody>
      </p:sp>
      <p:sp>
        <p:nvSpPr>
          <p:cNvPr id="3" name="Content Placeholder 2"/>
          <p:cNvSpPr>
            <a:spLocks noGrp="1"/>
          </p:cNvSpPr>
          <p:nvPr>
            <p:ph idx="1"/>
          </p:nvPr>
        </p:nvSpPr>
        <p:spPr>
          <a:xfrm>
            <a:off x="581192" y="2180496"/>
            <a:ext cx="11029615" cy="4677504"/>
          </a:xfrm>
        </p:spPr>
        <p:txBody>
          <a:bodyPr>
            <a:normAutofit/>
          </a:bodyPr>
          <a:lstStyle/>
          <a:p>
            <a:pPr lvl="0"/>
            <a:r>
              <a:rPr lang="en-US" sz="2400" dirty="0">
                <a:latin typeface="Arial" panose="020B0604020202020204" pitchFamily="34" charset="0"/>
                <a:cs typeface="Arial" panose="020B0604020202020204" pitchFamily="34" charset="0"/>
              </a:rPr>
              <a:t>Lovastatin 60 mg/day </a:t>
            </a:r>
            <a:endParaRPr lang="en-US" sz="2400" dirty="0" smtClean="0">
              <a:latin typeface="Arial" panose="020B0604020202020204" pitchFamily="34" charset="0"/>
              <a:cs typeface="Arial" panose="020B0604020202020204" pitchFamily="34" charset="0"/>
            </a:endParaRPr>
          </a:p>
          <a:p>
            <a:pPr lvl="1"/>
            <a:r>
              <a:rPr lang="en-US" sz="2200" dirty="0" smtClean="0">
                <a:latin typeface="Arial" panose="020B0604020202020204" pitchFamily="34" charset="0"/>
                <a:cs typeface="Arial" panose="020B0604020202020204" pitchFamily="34" charset="0"/>
              </a:rPr>
              <a:t>Used to treat high cholesterol and triglycerides </a:t>
            </a:r>
            <a:endParaRPr lang="en-US" sz="2200" dirty="0">
              <a:latin typeface="Arial" panose="020B0604020202020204" pitchFamily="34" charset="0"/>
              <a:cs typeface="Arial" panose="020B0604020202020204" pitchFamily="34" charset="0"/>
            </a:endParaRPr>
          </a:p>
          <a:p>
            <a:pPr lvl="0"/>
            <a:r>
              <a:rPr lang="en-US" sz="2400" dirty="0">
                <a:latin typeface="Arial" panose="020B0604020202020204" pitchFamily="34" charset="0"/>
                <a:cs typeface="Arial" panose="020B0604020202020204" pitchFamily="34" charset="0"/>
              </a:rPr>
              <a:t>Lantus &amp; Metformin previously; off of these for 2 </a:t>
            </a:r>
            <a:r>
              <a:rPr lang="en-US" sz="2400" dirty="0" smtClean="0">
                <a:latin typeface="Arial" panose="020B0604020202020204" pitchFamily="34" charset="0"/>
                <a:cs typeface="Arial" panose="020B0604020202020204" pitchFamily="34" charset="0"/>
              </a:rPr>
              <a:t>months</a:t>
            </a:r>
          </a:p>
          <a:p>
            <a:pPr lvl="1"/>
            <a:r>
              <a:rPr lang="en-US" sz="2200" dirty="0" smtClean="0">
                <a:latin typeface="Arial" panose="020B0604020202020204" pitchFamily="34" charset="0"/>
                <a:cs typeface="Arial" panose="020B0604020202020204" pitchFamily="34" charset="0"/>
              </a:rPr>
              <a:t>Diabetic medications  </a:t>
            </a:r>
            <a:endParaRPr lang="en-US" sz="2200" dirty="0">
              <a:latin typeface="Arial" panose="020B0604020202020204" pitchFamily="34" charset="0"/>
              <a:cs typeface="Arial" panose="020B0604020202020204" pitchFamily="34" charset="0"/>
            </a:endParaRPr>
          </a:p>
          <a:p>
            <a:pPr lvl="0"/>
            <a:r>
              <a:rPr lang="en-US" sz="2400" dirty="0" err="1">
                <a:latin typeface="Arial" panose="020B0604020202020204" pitchFamily="34" charset="0"/>
                <a:cs typeface="Arial" panose="020B0604020202020204" pitchFamily="34" charset="0"/>
              </a:rPr>
              <a:t>Vancomycin</a:t>
            </a:r>
            <a:r>
              <a:rPr lang="en-US" sz="2400" dirty="0">
                <a:latin typeface="Arial" panose="020B0604020202020204" pitchFamily="34" charset="0"/>
                <a:cs typeface="Arial" panose="020B0604020202020204" pitchFamily="34" charset="0"/>
              </a:rPr>
              <a:t> 2 g in sodium chloride IVPB </a:t>
            </a:r>
            <a:endParaRPr lang="en-US" sz="2400" dirty="0" smtClean="0">
              <a:latin typeface="Arial" panose="020B0604020202020204" pitchFamily="34" charset="0"/>
              <a:cs typeface="Arial" panose="020B0604020202020204" pitchFamily="34" charset="0"/>
            </a:endParaRPr>
          </a:p>
          <a:p>
            <a:pPr lvl="1"/>
            <a:r>
              <a:rPr lang="en-US" sz="2200" dirty="0" smtClean="0">
                <a:latin typeface="Arial" panose="020B0604020202020204" pitchFamily="34" charset="0"/>
                <a:cs typeface="Arial" panose="020B0604020202020204" pitchFamily="34" charset="0"/>
              </a:rPr>
              <a:t>Treats bacterial infections </a:t>
            </a:r>
            <a:endParaRPr lang="en-US" sz="2200" dirty="0">
              <a:latin typeface="Arial" panose="020B0604020202020204" pitchFamily="34" charset="0"/>
              <a:cs typeface="Arial" panose="020B0604020202020204" pitchFamily="34" charset="0"/>
            </a:endParaRPr>
          </a:p>
          <a:p>
            <a:pPr lvl="0"/>
            <a:r>
              <a:rPr lang="en-US" sz="2400" dirty="0" err="1">
                <a:latin typeface="Arial" panose="020B0604020202020204" pitchFamily="34" charset="0"/>
                <a:cs typeface="Arial" panose="020B0604020202020204" pitchFamily="34" charset="0"/>
              </a:rPr>
              <a:t>Zosyn</a:t>
            </a:r>
            <a:r>
              <a:rPr lang="en-US" sz="2400" dirty="0">
                <a:latin typeface="Arial" panose="020B0604020202020204" pitchFamily="34" charset="0"/>
                <a:cs typeface="Arial" panose="020B0604020202020204" pitchFamily="34" charset="0"/>
              </a:rPr>
              <a:t> </a:t>
            </a:r>
            <a:endParaRPr lang="en-US" sz="2400" dirty="0" smtClean="0">
              <a:latin typeface="Arial" panose="020B0604020202020204" pitchFamily="34" charset="0"/>
              <a:cs typeface="Arial" panose="020B0604020202020204" pitchFamily="34" charset="0"/>
            </a:endParaRPr>
          </a:p>
          <a:p>
            <a:pPr lvl="1"/>
            <a:r>
              <a:rPr lang="en-US" sz="2000" dirty="0" smtClean="0">
                <a:latin typeface="Arial" panose="020B0604020202020204" pitchFamily="34" charset="0"/>
                <a:cs typeface="Arial" panose="020B0604020202020204" pitchFamily="34" charset="0"/>
              </a:rPr>
              <a:t>Penicillin antibiotic </a:t>
            </a:r>
            <a:endParaRPr lang="en-US" sz="2000" dirty="0">
              <a:latin typeface="Arial" panose="020B0604020202020204" pitchFamily="34" charset="0"/>
              <a:cs typeface="Arial" panose="020B0604020202020204" pitchFamily="34" charset="0"/>
            </a:endParaRPr>
          </a:p>
          <a:p>
            <a:pPr lvl="0"/>
            <a:r>
              <a:rPr lang="en-US" sz="2400" dirty="0">
                <a:latin typeface="Arial" panose="020B0604020202020204" pitchFamily="34" charset="0"/>
                <a:cs typeface="Arial" panose="020B0604020202020204" pitchFamily="34" charset="0"/>
              </a:rPr>
              <a:t>Sedated with Versed and f</a:t>
            </a:r>
            <a:r>
              <a:rPr lang="en-US" sz="2400" dirty="0" smtClean="0">
                <a:latin typeface="Arial" panose="020B0604020202020204" pitchFamily="34" charset="0"/>
                <a:cs typeface="Arial" panose="020B0604020202020204" pitchFamily="34" charset="0"/>
              </a:rPr>
              <a:t>entanyl </a:t>
            </a:r>
            <a:endParaRPr lang="en-US" dirty="0"/>
          </a:p>
        </p:txBody>
      </p:sp>
    </p:spTree>
    <p:extLst>
      <p:ext uri="{BB962C8B-B14F-4D97-AF65-F5344CB8AC3E}">
        <p14:creationId xmlns:p14="http://schemas.microsoft.com/office/powerpoint/2010/main" val="4899277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latin typeface="Arial" panose="020B0604020202020204" pitchFamily="34" charset="0"/>
                <a:cs typeface="Arial" panose="020B0604020202020204" pitchFamily="34" charset="0"/>
              </a:rPr>
              <a:t>Nutrition assessment </a:t>
            </a: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81192" y="2000192"/>
            <a:ext cx="11029615" cy="4677504"/>
          </a:xfrm>
        </p:spPr>
        <p:txBody>
          <a:bodyPr>
            <a:normAutofit/>
          </a:bodyPr>
          <a:lstStyle/>
          <a:p>
            <a:r>
              <a:rPr lang="en-US" dirty="0">
                <a:latin typeface="Arial" panose="020B0604020202020204" pitchFamily="34" charset="0"/>
                <a:cs typeface="Arial" panose="020B0604020202020204" pitchFamily="34" charset="0"/>
              </a:rPr>
              <a:t>IBW - (106 + (6x10)) + (235 – 164) = 237#, or 107.7kg</a:t>
            </a:r>
          </a:p>
          <a:p>
            <a:r>
              <a:rPr lang="en-US" dirty="0">
                <a:latin typeface="Arial" panose="020B0604020202020204" pitchFamily="34" charset="0"/>
                <a:cs typeface="Arial" panose="020B0604020202020204" pitchFamily="34" charset="0"/>
              </a:rPr>
              <a:t>%UBW - 76.46%</a:t>
            </a:r>
          </a:p>
          <a:p>
            <a:r>
              <a:rPr lang="en-US" dirty="0">
                <a:latin typeface="Arial" panose="020B0604020202020204" pitchFamily="34" charset="0"/>
                <a:cs typeface="Arial" panose="020B0604020202020204" pitchFamily="34" charset="0"/>
              </a:rPr>
              <a:t>Energy Needs - IJ: 1925- 10(37y.o) + 5(147.4kg) + 281(1) + 292(0) + 851 (0) = 2573 </a:t>
            </a:r>
            <a:r>
              <a:rPr lang="en-US" dirty="0" err="1">
                <a:latin typeface="Arial" panose="020B0604020202020204" pitchFamily="34" charset="0"/>
                <a:cs typeface="Arial" panose="020B0604020202020204" pitchFamily="34" charset="0"/>
              </a:rPr>
              <a:t>kCal</a:t>
            </a:r>
            <a:endParaRPr lang="en-US"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ASPEN: 22kCal/kg= 22 x 107.7= 2369.4 </a:t>
            </a:r>
            <a:r>
              <a:rPr lang="en-US" dirty="0" err="1">
                <a:latin typeface="Arial" panose="020B0604020202020204" pitchFamily="34" charset="0"/>
                <a:cs typeface="Arial" panose="020B0604020202020204" pitchFamily="34" charset="0"/>
              </a:rPr>
              <a:t>kCal</a:t>
            </a:r>
            <a:endParaRPr lang="en-US"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Average of the two is 2470kCal.</a:t>
            </a:r>
          </a:p>
          <a:p>
            <a:r>
              <a:rPr lang="en-US" dirty="0">
                <a:latin typeface="Arial" panose="020B0604020202020204" pitchFamily="34" charset="0"/>
                <a:cs typeface="Arial" panose="020B0604020202020204" pitchFamily="34" charset="0"/>
              </a:rPr>
              <a:t>PRO - 1.5-2.0 g/kg of IBW for obese. </a:t>
            </a:r>
          </a:p>
          <a:p>
            <a:pPr lvl="1"/>
            <a:r>
              <a:rPr lang="en-US" dirty="0">
                <a:latin typeface="Arial" panose="020B0604020202020204" pitchFamily="34" charset="0"/>
                <a:cs typeface="Arial" panose="020B0604020202020204" pitchFamily="34" charset="0"/>
              </a:rPr>
              <a:t>1.5g x </a:t>
            </a:r>
            <a:r>
              <a:rPr lang="en-US" dirty="0" smtClean="0">
                <a:latin typeface="Arial" panose="020B0604020202020204" pitchFamily="34" charset="0"/>
                <a:cs typeface="Arial" panose="020B0604020202020204" pitchFamily="34" charset="0"/>
              </a:rPr>
              <a:t>107.7kg = </a:t>
            </a:r>
            <a:r>
              <a:rPr lang="en-US" dirty="0">
                <a:latin typeface="Arial" panose="020B0604020202020204" pitchFamily="34" charset="0"/>
                <a:cs typeface="Arial" panose="020B0604020202020204" pitchFamily="34" charset="0"/>
              </a:rPr>
              <a:t>162g of Pro</a:t>
            </a:r>
          </a:p>
          <a:p>
            <a:pPr lvl="1"/>
            <a:r>
              <a:rPr lang="en-US" dirty="0">
                <a:latin typeface="Arial" panose="020B0604020202020204" pitchFamily="34" charset="0"/>
                <a:cs typeface="Arial" panose="020B0604020202020204" pitchFamily="34" charset="0"/>
              </a:rPr>
              <a:t>2.0g x </a:t>
            </a:r>
            <a:r>
              <a:rPr lang="en-US" dirty="0" smtClean="0">
                <a:latin typeface="Arial" panose="020B0604020202020204" pitchFamily="34" charset="0"/>
                <a:cs typeface="Arial" panose="020B0604020202020204" pitchFamily="34" charset="0"/>
              </a:rPr>
              <a:t>107.7kg = 215g </a:t>
            </a:r>
            <a:r>
              <a:rPr lang="en-US" dirty="0">
                <a:latin typeface="Arial" panose="020B0604020202020204" pitchFamily="34" charset="0"/>
                <a:cs typeface="Arial" panose="020B0604020202020204" pitchFamily="34" charset="0"/>
              </a:rPr>
              <a:t>of Pro</a:t>
            </a:r>
          </a:p>
          <a:p>
            <a:r>
              <a:rPr lang="en-US" dirty="0">
                <a:latin typeface="Arial" panose="020B0604020202020204" pitchFamily="34" charset="0"/>
                <a:cs typeface="Arial" panose="020B0604020202020204" pitchFamily="34" charset="0"/>
              </a:rPr>
              <a:t>FAT - 2.5 g/kg X 147.4 kg = 369 g</a:t>
            </a:r>
          </a:p>
          <a:p>
            <a:r>
              <a:rPr lang="en-US" dirty="0">
                <a:latin typeface="Arial" panose="020B0604020202020204" pitchFamily="34" charset="0"/>
                <a:cs typeface="Arial" panose="020B0604020202020204" pitchFamily="34" charset="0"/>
              </a:rPr>
              <a:t>CHO - 321 g CHO from Promote X 1000 = 321,000 / 147.4 kg = 2,177 / 1440 = 1.51 mg/kg/min</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79601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latin typeface="Arial" panose="020B0604020202020204" pitchFamily="34" charset="0"/>
                <a:cs typeface="Arial" panose="020B0604020202020204" pitchFamily="34" charset="0"/>
              </a:rPr>
              <a:t>Nutrition assessment continued </a:t>
            </a: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a:xfrm>
            <a:off x="673611" y="2073121"/>
            <a:ext cx="5422390" cy="4629997"/>
          </a:xfrm>
        </p:spPr>
        <p:txBody>
          <a:bodyPr>
            <a:normAutofit/>
          </a:bodyPr>
          <a:lstStyle/>
          <a:p>
            <a:r>
              <a:rPr lang="en-US" sz="2800" u="sng" dirty="0" smtClean="0">
                <a:latin typeface="Arial" panose="020B0604020202020204" pitchFamily="34" charset="0"/>
                <a:cs typeface="Arial" panose="020B0604020202020204" pitchFamily="34" charset="0"/>
              </a:rPr>
              <a:t>Anthropometrics</a:t>
            </a:r>
            <a:r>
              <a:rPr lang="en-US" u="sng" dirty="0" smtClean="0">
                <a:latin typeface="Arial" panose="020B0604020202020204" pitchFamily="34" charset="0"/>
                <a:cs typeface="Arial" panose="020B0604020202020204" pitchFamily="34" charset="0"/>
              </a:rPr>
              <a:t> </a:t>
            </a:r>
          </a:p>
          <a:p>
            <a:pPr lvl="1"/>
            <a:r>
              <a:rPr lang="en-US" sz="2000" dirty="0">
                <a:latin typeface="Arial" panose="020B0604020202020204" pitchFamily="34" charset="0"/>
                <a:cs typeface="Arial" panose="020B0604020202020204" pitchFamily="34" charset="0"/>
              </a:rPr>
              <a:t>Weight – 325 lbs.</a:t>
            </a:r>
          </a:p>
          <a:p>
            <a:pPr lvl="1"/>
            <a:r>
              <a:rPr lang="en-US" sz="2000" dirty="0">
                <a:latin typeface="Arial" panose="020B0604020202020204" pitchFamily="34" charset="0"/>
                <a:cs typeface="Arial" panose="020B0604020202020204" pitchFamily="34" charset="0"/>
              </a:rPr>
              <a:t>Height – 5’10” </a:t>
            </a:r>
          </a:p>
          <a:p>
            <a:pPr lvl="1"/>
            <a:r>
              <a:rPr lang="en-US" sz="2000" dirty="0">
                <a:latin typeface="Arial" panose="020B0604020202020204" pitchFamily="34" charset="0"/>
                <a:cs typeface="Arial" panose="020B0604020202020204" pitchFamily="34" charset="0"/>
              </a:rPr>
              <a:t>BMI – 46.7 (Obese class III)</a:t>
            </a:r>
          </a:p>
          <a:p>
            <a:pPr lvl="1"/>
            <a:r>
              <a:rPr lang="en-US" sz="2000" dirty="0">
                <a:latin typeface="Arial" panose="020B0604020202020204" pitchFamily="34" charset="0"/>
                <a:cs typeface="Arial" panose="020B0604020202020204" pitchFamily="34" charset="0"/>
              </a:rPr>
              <a:t>BP – 135/90 (high)</a:t>
            </a:r>
          </a:p>
          <a:p>
            <a:pPr lvl="1"/>
            <a:r>
              <a:rPr lang="en-US" sz="2000" dirty="0" err="1">
                <a:latin typeface="Arial" panose="020B0604020202020204" pitchFamily="34" charset="0"/>
                <a:cs typeface="Arial" panose="020B0604020202020204" pitchFamily="34" charset="0"/>
              </a:rPr>
              <a:t>Resp</a:t>
            </a:r>
            <a:r>
              <a:rPr lang="en-US" sz="2000" dirty="0">
                <a:latin typeface="Arial" panose="020B0604020202020204" pitchFamily="34" charset="0"/>
                <a:cs typeface="Arial" panose="020B0604020202020204" pitchFamily="34" charset="0"/>
              </a:rPr>
              <a:t> rate – 23 (high)</a:t>
            </a:r>
          </a:p>
          <a:p>
            <a:pPr lvl="1"/>
            <a:r>
              <a:rPr lang="en-US" sz="2000" dirty="0">
                <a:latin typeface="Arial" panose="020B0604020202020204" pitchFamily="34" charset="0"/>
                <a:cs typeface="Arial" panose="020B0604020202020204" pitchFamily="34" charset="0"/>
              </a:rPr>
              <a:t>Pulse – 98 bpm</a:t>
            </a:r>
          </a:p>
          <a:p>
            <a:pPr lvl="1"/>
            <a:r>
              <a:rPr lang="en-US" sz="2000" dirty="0">
                <a:latin typeface="Arial" panose="020B0604020202020204" pitchFamily="34" charset="0"/>
                <a:cs typeface="Arial" panose="020B0604020202020204" pitchFamily="34" charset="0"/>
              </a:rPr>
              <a:t>Temp – 102.5 (high)</a:t>
            </a:r>
          </a:p>
          <a:p>
            <a:pPr marL="0" indent="0">
              <a:buNone/>
            </a:pPr>
            <a:r>
              <a:rPr lang="en-US" dirty="0"/>
              <a:t> </a:t>
            </a:r>
          </a:p>
          <a:p>
            <a:endParaRPr lang="en-US" dirty="0"/>
          </a:p>
        </p:txBody>
      </p:sp>
      <p:sp>
        <p:nvSpPr>
          <p:cNvPr id="4" name="Content Placeholder 3"/>
          <p:cNvSpPr>
            <a:spLocks noGrp="1"/>
          </p:cNvSpPr>
          <p:nvPr>
            <p:ph sz="half" idx="2"/>
          </p:nvPr>
        </p:nvSpPr>
        <p:spPr>
          <a:xfrm>
            <a:off x="5660683" y="1983304"/>
            <a:ext cx="5422392" cy="4752346"/>
          </a:xfrm>
        </p:spPr>
        <p:txBody>
          <a:bodyPr>
            <a:normAutofit/>
          </a:bodyPr>
          <a:lstStyle/>
          <a:p>
            <a:r>
              <a:rPr lang="en-US" sz="2800" u="sng" dirty="0" smtClean="0">
                <a:latin typeface="Arial" panose="020B0604020202020204" pitchFamily="34" charset="0"/>
                <a:cs typeface="Arial" panose="020B0604020202020204" pitchFamily="34" charset="0"/>
              </a:rPr>
              <a:t>Biochemical Data</a:t>
            </a:r>
          </a:p>
          <a:p>
            <a:pPr lvl="1"/>
            <a:r>
              <a:rPr lang="en-US" sz="2000" dirty="0" smtClean="0">
                <a:latin typeface="Arial" panose="020B0604020202020204" pitchFamily="34" charset="0"/>
                <a:cs typeface="Arial" panose="020B0604020202020204" pitchFamily="34" charset="0"/>
              </a:rPr>
              <a:t>CO2 high, PRO low </a:t>
            </a:r>
          </a:p>
          <a:p>
            <a:pPr lvl="1"/>
            <a:r>
              <a:rPr lang="en-US" sz="2000" dirty="0" smtClean="0">
                <a:latin typeface="Arial" panose="020B0604020202020204" pitchFamily="34" charset="0"/>
                <a:cs typeface="Arial" panose="020B0604020202020204" pitchFamily="34" charset="0"/>
              </a:rPr>
              <a:t>Negative acute phase proteins are affected</a:t>
            </a:r>
          </a:p>
          <a:p>
            <a:pPr lvl="1"/>
            <a:r>
              <a:rPr lang="en-US" sz="2000" dirty="0" smtClean="0">
                <a:latin typeface="Arial" panose="020B0604020202020204" pitchFamily="34" charset="0"/>
                <a:cs typeface="Arial" panose="020B0604020202020204" pitchFamily="34" charset="0"/>
              </a:rPr>
              <a:t>Ammonia high, CPK high</a:t>
            </a:r>
          </a:p>
          <a:p>
            <a:pPr lvl="1"/>
            <a:r>
              <a:rPr lang="en-US" sz="2000" dirty="0" smtClean="0">
                <a:latin typeface="Arial" panose="020B0604020202020204" pitchFamily="34" charset="0"/>
                <a:cs typeface="Arial" panose="020B0604020202020204" pitchFamily="34" charset="0"/>
              </a:rPr>
              <a:t>Positive acute phase proteins are high </a:t>
            </a:r>
          </a:p>
          <a:p>
            <a:pPr lvl="1"/>
            <a:r>
              <a:rPr lang="en-US" sz="2000" dirty="0" smtClean="0">
                <a:latin typeface="Arial" panose="020B0604020202020204" pitchFamily="34" charset="0"/>
                <a:cs typeface="Arial" panose="020B0604020202020204" pitchFamily="34" charset="0"/>
              </a:rPr>
              <a:t>Liver and kidney enzymes are affected </a:t>
            </a:r>
          </a:p>
          <a:p>
            <a:pPr lvl="1"/>
            <a:r>
              <a:rPr lang="en-US" sz="2000" dirty="0" smtClean="0">
                <a:latin typeface="Arial" panose="020B0604020202020204" pitchFamily="34" charset="0"/>
                <a:cs typeface="Arial" panose="020B0604020202020204" pitchFamily="34" charset="0"/>
              </a:rPr>
              <a:t>High cholesterol levels </a:t>
            </a:r>
          </a:p>
          <a:p>
            <a:pPr lvl="1"/>
            <a:r>
              <a:rPr lang="en-US" sz="2000" dirty="0" smtClean="0">
                <a:latin typeface="Arial" panose="020B0604020202020204" pitchFamily="34" charset="0"/>
                <a:cs typeface="Arial" panose="020B0604020202020204" pitchFamily="34" charset="0"/>
              </a:rPr>
              <a:t>Low </a:t>
            </a:r>
            <a:r>
              <a:rPr lang="en-US" sz="2000" dirty="0" err="1" smtClean="0">
                <a:latin typeface="Arial" panose="020B0604020202020204" pitchFamily="34" charset="0"/>
                <a:cs typeface="Arial" panose="020B0604020202020204" pitchFamily="34" charset="0"/>
              </a:rPr>
              <a:t>Hgb</a:t>
            </a:r>
            <a:r>
              <a:rPr lang="en-US" sz="2000" dirty="0" smtClean="0">
                <a:latin typeface="Arial" panose="020B0604020202020204" pitchFamily="34" charset="0"/>
                <a:cs typeface="Arial" panose="020B0604020202020204" pitchFamily="34" charset="0"/>
              </a:rPr>
              <a:t> and </a:t>
            </a:r>
            <a:r>
              <a:rPr lang="en-US" sz="2000" dirty="0" err="1" smtClean="0">
                <a:latin typeface="Arial" panose="020B0604020202020204" pitchFamily="34" charset="0"/>
                <a:cs typeface="Arial" panose="020B0604020202020204" pitchFamily="34" charset="0"/>
              </a:rPr>
              <a:t>Hct</a:t>
            </a:r>
            <a:endParaRPr lang="en-US" sz="2000" dirty="0" smtClean="0">
              <a:latin typeface="Arial" panose="020B0604020202020204" pitchFamily="34" charset="0"/>
              <a:cs typeface="Arial" panose="020B0604020202020204" pitchFamily="34" charset="0"/>
            </a:endParaRPr>
          </a:p>
          <a:p>
            <a:pPr lvl="1"/>
            <a:r>
              <a:rPr lang="en-US" sz="2000" dirty="0" smtClean="0">
                <a:latin typeface="Arial" panose="020B0604020202020204" pitchFamily="34" charset="0"/>
                <a:cs typeface="Arial" panose="020B0604020202020204" pitchFamily="34" charset="0"/>
              </a:rPr>
              <a:t>Protein, glucose, ketones all found in urinalysis </a:t>
            </a:r>
          </a:p>
          <a:p>
            <a:pPr lvl="1"/>
            <a:endParaRPr lang="en-US" dirty="0"/>
          </a:p>
        </p:txBody>
      </p:sp>
    </p:spTree>
    <p:extLst>
      <p:ext uri="{BB962C8B-B14F-4D97-AF65-F5344CB8AC3E}">
        <p14:creationId xmlns:p14="http://schemas.microsoft.com/office/powerpoint/2010/main" val="27454648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latin typeface="Arial" panose="020B0604020202020204" pitchFamily="34" charset="0"/>
                <a:cs typeface="Arial" panose="020B0604020202020204" pitchFamily="34" charset="0"/>
              </a:rPr>
              <a:t>Diet history/food habits </a:t>
            </a: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Autofit/>
          </a:bodyPr>
          <a:lstStyle/>
          <a:p>
            <a:pPr lvl="0"/>
            <a:r>
              <a:rPr lang="en-US" sz="2400" dirty="0">
                <a:latin typeface="Arial" panose="020B0604020202020204" pitchFamily="34" charset="0"/>
                <a:cs typeface="Arial" panose="020B0604020202020204" pitchFamily="34" charset="0"/>
              </a:rPr>
              <a:t>None given; however, has been compliant with post Roux-</a:t>
            </a:r>
            <a:r>
              <a:rPr lang="en-US" sz="2400" dirty="0" err="1">
                <a:latin typeface="Arial" panose="020B0604020202020204" pitchFamily="34" charset="0"/>
                <a:cs typeface="Arial" panose="020B0604020202020204" pitchFamily="34" charset="0"/>
              </a:rPr>
              <a:t>en</a:t>
            </a:r>
            <a:r>
              <a:rPr lang="en-US" sz="2400" dirty="0">
                <a:latin typeface="Arial" panose="020B0604020202020204" pitchFamily="34" charset="0"/>
                <a:cs typeface="Arial" panose="020B0604020202020204" pitchFamily="34" charset="0"/>
              </a:rPr>
              <a:t>-Y gastric bypass surgery diet for 4 months. </a:t>
            </a:r>
          </a:p>
          <a:p>
            <a:pPr lvl="0"/>
            <a:r>
              <a:rPr lang="en-US" sz="2400" dirty="0">
                <a:latin typeface="Arial" panose="020B0604020202020204" pitchFamily="34" charset="0"/>
                <a:cs typeface="Arial" panose="020B0604020202020204" pitchFamily="34" charset="0"/>
              </a:rPr>
              <a:t>(1-2 months post) Slow progression of food is necessary to prevent the onset of early and late dumping syndrome. </a:t>
            </a:r>
          </a:p>
          <a:p>
            <a:pPr lvl="0"/>
            <a:r>
              <a:rPr lang="en-US" sz="2400" dirty="0">
                <a:latin typeface="Arial" panose="020B0604020202020204" pitchFamily="34" charset="0"/>
                <a:cs typeface="Arial" panose="020B0604020202020204" pitchFamily="34" charset="0"/>
              </a:rPr>
              <a:t>Eat small, frequent meals. </a:t>
            </a:r>
          </a:p>
          <a:p>
            <a:pPr lvl="0"/>
            <a:r>
              <a:rPr lang="en-US" sz="2400" dirty="0">
                <a:latin typeface="Arial" panose="020B0604020202020204" pitchFamily="34" charset="0"/>
                <a:cs typeface="Arial" panose="020B0604020202020204" pitchFamily="34" charset="0"/>
              </a:rPr>
              <a:t>High risk for dehydration and PRO malnutrition</a:t>
            </a:r>
          </a:p>
          <a:p>
            <a:r>
              <a:rPr lang="en-US" sz="2400" dirty="0" smtClean="0">
                <a:latin typeface="Arial" panose="020B0604020202020204" pitchFamily="34" charset="0"/>
                <a:cs typeface="Arial" panose="020B0604020202020204" pitchFamily="34" charset="0"/>
              </a:rPr>
              <a:t>Socially, 2-3 beers/week </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51858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Introduction to patient </a:t>
            </a:r>
            <a:endParaRPr lang="en-US" sz="4000" dirty="0"/>
          </a:p>
        </p:txBody>
      </p:sp>
      <p:sp>
        <p:nvSpPr>
          <p:cNvPr id="3" name="Content Placeholder 2"/>
          <p:cNvSpPr>
            <a:spLocks noGrp="1"/>
          </p:cNvSpPr>
          <p:nvPr>
            <p:ph idx="1"/>
          </p:nvPr>
        </p:nvSpPr>
        <p:spPr>
          <a:xfrm>
            <a:off x="581192" y="2269748"/>
            <a:ext cx="11029615" cy="3783323"/>
          </a:xfrm>
        </p:spPr>
        <p:txBody>
          <a:bodyPr>
            <a:normAutofit fontScale="92500" lnSpcReduction="10000"/>
          </a:bodyPr>
          <a:lstStyle/>
          <a:p>
            <a:r>
              <a:rPr lang="en-US" sz="2800" dirty="0" smtClean="0">
                <a:latin typeface="Arial" panose="020B0604020202020204" pitchFamily="34" charset="0"/>
                <a:cs typeface="Arial" panose="020B0604020202020204" pitchFamily="34" charset="0"/>
              </a:rPr>
              <a:t>Personal Data </a:t>
            </a:r>
          </a:p>
          <a:p>
            <a:pPr lvl="1"/>
            <a:r>
              <a:rPr lang="en-US" sz="2400" dirty="0" smtClean="0">
                <a:latin typeface="Arial" panose="020B0604020202020204" pitchFamily="34" charset="0"/>
                <a:cs typeface="Arial" panose="020B0604020202020204" pitchFamily="34" charset="0"/>
              </a:rPr>
              <a:t>Mr. Chris McKinley, 37 </a:t>
            </a:r>
            <a:r>
              <a:rPr lang="en-US" sz="2400" dirty="0" err="1" smtClean="0">
                <a:latin typeface="Arial" panose="020B0604020202020204" pitchFamily="34" charset="0"/>
                <a:cs typeface="Arial" panose="020B0604020202020204" pitchFamily="34" charset="0"/>
              </a:rPr>
              <a:t>y.o</a:t>
            </a:r>
            <a:r>
              <a:rPr lang="en-US" sz="2400" dirty="0" smtClean="0">
                <a:latin typeface="Arial" panose="020B0604020202020204" pitchFamily="34" charset="0"/>
                <a:cs typeface="Arial" panose="020B0604020202020204" pitchFamily="34" charset="0"/>
              </a:rPr>
              <a:t>.</a:t>
            </a:r>
          </a:p>
          <a:p>
            <a:pPr lvl="1"/>
            <a:r>
              <a:rPr lang="en-US" sz="2400" dirty="0" smtClean="0">
                <a:latin typeface="Arial" panose="020B0604020202020204" pitchFamily="34" charset="0"/>
                <a:cs typeface="Arial" panose="020B0604020202020204" pitchFamily="34" charset="0"/>
              </a:rPr>
              <a:t>Came in weighing 325# and is 5’10”</a:t>
            </a:r>
          </a:p>
          <a:p>
            <a:pPr lvl="1"/>
            <a:r>
              <a:rPr lang="en-US" sz="2400" dirty="0" smtClean="0">
                <a:latin typeface="Arial" panose="020B0604020202020204" pitchFamily="34" charset="0"/>
                <a:cs typeface="Arial" panose="020B0604020202020204" pitchFamily="34" charset="0"/>
              </a:rPr>
              <a:t>Office manager for real estate office </a:t>
            </a:r>
          </a:p>
          <a:p>
            <a:pPr lvl="1"/>
            <a:r>
              <a:rPr lang="en-US" sz="2400" dirty="0" smtClean="0">
                <a:latin typeface="Arial" panose="020B0604020202020204" pitchFamily="34" charset="0"/>
                <a:cs typeface="Arial" panose="020B0604020202020204" pitchFamily="34" charset="0"/>
              </a:rPr>
              <a:t>Caucasian; single</a:t>
            </a:r>
          </a:p>
          <a:p>
            <a:pPr lvl="1"/>
            <a:r>
              <a:rPr lang="en-US" sz="2400" dirty="0" smtClean="0">
                <a:latin typeface="Arial" panose="020B0604020202020204" pitchFamily="34" charset="0"/>
                <a:cs typeface="Arial" panose="020B0604020202020204" pitchFamily="34" charset="0"/>
              </a:rPr>
              <a:t>Lives with a roommate </a:t>
            </a:r>
          </a:p>
          <a:p>
            <a:pPr lvl="1"/>
            <a:r>
              <a:rPr lang="en-US" sz="2400" dirty="0" smtClean="0">
                <a:latin typeface="Arial" panose="020B0604020202020204" pitchFamily="34" charset="0"/>
                <a:cs typeface="Arial" panose="020B0604020202020204" pitchFamily="34" charset="0"/>
              </a:rPr>
              <a:t>Has weighed over 250 pounds since the age of 15 with steady weight gain</a:t>
            </a:r>
          </a:p>
          <a:p>
            <a:pPr lvl="1"/>
            <a:r>
              <a:rPr lang="en-US" sz="2400" dirty="0" smtClean="0">
                <a:latin typeface="Arial" panose="020B0604020202020204" pitchFamily="34" charset="0"/>
                <a:cs typeface="Arial" panose="020B0604020202020204" pitchFamily="34" charset="0"/>
              </a:rPr>
              <a:t>No tobacco use; socially drinks 2-3 beers/week </a:t>
            </a:r>
          </a:p>
          <a:p>
            <a:pPr lvl="1"/>
            <a:endParaRPr lang="en-US" sz="2400" dirty="0"/>
          </a:p>
        </p:txBody>
      </p:sp>
      <p:pic>
        <p:nvPicPr>
          <p:cNvPr id="4" name="Picture 3"/>
          <p:cNvPicPr>
            <a:picLocks noChangeAspect="1"/>
          </p:cNvPicPr>
          <p:nvPr/>
        </p:nvPicPr>
        <p:blipFill>
          <a:blip r:embed="rId2"/>
          <a:stretch>
            <a:fillRect/>
          </a:stretch>
        </p:blipFill>
        <p:spPr>
          <a:xfrm>
            <a:off x="6509515" y="2006756"/>
            <a:ext cx="4012574" cy="2675049"/>
          </a:xfrm>
          <a:prstGeom prst="rect">
            <a:avLst/>
          </a:prstGeom>
        </p:spPr>
      </p:pic>
    </p:spTree>
    <p:extLst>
      <p:ext uri="{BB962C8B-B14F-4D97-AF65-F5344CB8AC3E}">
        <p14:creationId xmlns:p14="http://schemas.microsoft.com/office/powerpoint/2010/main" val="10465257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latin typeface="Arial" panose="020B0604020202020204" pitchFamily="34" charset="0"/>
                <a:cs typeface="Arial" panose="020B0604020202020204" pitchFamily="34" charset="0"/>
              </a:rPr>
              <a:t>Nutrition diagnosis </a:t>
            </a: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81192" y="2180496"/>
            <a:ext cx="11029615" cy="4336214"/>
          </a:xfrm>
        </p:spPr>
        <p:txBody>
          <a:bodyPr>
            <a:normAutofit/>
          </a:bodyPr>
          <a:lstStyle/>
          <a:p>
            <a:r>
              <a:rPr lang="en-US" sz="2200" dirty="0" smtClean="0">
                <a:solidFill>
                  <a:schemeClr val="tx1"/>
                </a:solidFill>
                <a:latin typeface="Arial" panose="020B0604020202020204" pitchFamily="34" charset="0"/>
                <a:cs typeface="Arial" panose="020B0604020202020204" pitchFamily="34" charset="0"/>
              </a:rPr>
              <a:t>Inadequate </a:t>
            </a:r>
            <a:r>
              <a:rPr lang="en-US" sz="2200" dirty="0">
                <a:solidFill>
                  <a:schemeClr val="tx1"/>
                </a:solidFill>
                <a:latin typeface="Arial" panose="020B0604020202020204" pitchFamily="34" charset="0"/>
                <a:cs typeface="Arial" panose="020B0604020202020204" pitchFamily="34" charset="0"/>
              </a:rPr>
              <a:t>PRO intake (NI-5.7.1) related to metabolic stress/sepsis as evidenced by low </a:t>
            </a:r>
            <a:r>
              <a:rPr lang="en-US" sz="2200" dirty="0" err="1">
                <a:solidFill>
                  <a:schemeClr val="tx1"/>
                </a:solidFill>
                <a:latin typeface="Arial" panose="020B0604020202020204" pitchFamily="34" charset="0"/>
                <a:cs typeface="Arial" panose="020B0604020202020204" pitchFamily="34" charset="0"/>
              </a:rPr>
              <a:t>Alb</a:t>
            </a:r>
            <a:r>
              <a:rPr lang="en-US" sz="2200" dirty="0">
                <a:solidFill>
                  <a:schemeClr val="tx1"/>
                </a:solidFill>
                <a:latin typeface="Arial" panose="020B0604020202020204" pitchFamily="34" charset="0"/>
                <a:cs typeface="Arial" panose="020B0604020202020204" pitchFamily="34" charset="0"/>
              </a:rPr>
              <a:t> of 1.9 and Pre-</a:t>
            </a:r>
            <a:r>
              <a:rPr lang="en-US" sz="2200" dirty="0" err="1">
                <a:solidFill>
                  <a:schemeClr val="tx1"/>
                </a:solidFill>
                <a:latin typeface="Arial" panose="020B0604020202020204" pitchFamily="34" charset="0"/>
                <a:cs typeface="Arial" panose="020B0604020202020204" pitchFamily="34" charset="0"/>
              </a:rPr>
              <a:t>Alb</a:t>
            </a:r>
            <a:r>
              <a:rPr lang="en-US" sz="2200" dirty="0">
                <a:solidFill>
                  <a:schemeClr val="tx1"/>
                </a:solidFill>
                <a:latin typeface="Arial" panose="020B0604020202020204" pitchFamily="34" charset="0"/>
                <a:cs typeface="Arial" panose="020B0604020202020204" pitchFamily="34" charset="0"/>
              </a:rPr>
              <a:t> of 11.</a:t>
            </a:r>
          </a:p>
          <a:p>
            <a:r>
              <a:rPr lang="en-US" sz="2400" dirty="0" smtClean="0">
                <a:latin typeface="Arial" panose="020B0604020202020204" pitchFamily="34" charset="0"/>
                <a:cs typeface="Arial" panose="020B0604020202020204" pitchFamily="34" charset="0"/>
              </a:rPr>
              <a:t>Increased </a:t>
            </a:r>
            <a:r>
              <a:rPr lang="en-US" sz="2400" dirty="0">
                <a:latin typeface="Arial" panose="020B0604020202020204" pitchFamily="34" charset="0"/>
                <a:cs typeface="Arial" panose="020B0604020202020204" pitchFamily="34" charset="0"/>
              </a:rPr>
              <a:t>energy expenditure (NI-1.2) related to metabolic stress/sepsis as evidenced by low </a:t>
            </a:r>
            <a:r>
              <a:rPr lang="en-US" sz="2400" dirty="0" err="1">
                <a:latin typeface="Arial" panose="020B0604020202020204" pitchFamily="34" charset="0"/>
                <a:cs typeface="Arial" panose="020B0604020202020204" pitchFamily="34" charset="0"/>
              </a:rPr>
              <a:t>Alb</a:t>
            </a:r>
            <a:r>
              <a:rPr lang="en-US" sz="2400" dirty="0">
                <a:latin typeface="Arial" panose="020B0604020202020204" pitchFamily="34" charset="0"/>
                <a:cs typeface="Arial" panose="020B0604020202020204" pitchFamily="34" charset="0"/>
              </a:rPr>
              <a:t> of 1.9, high WBC of 23.5 and high CRP of 5.8.</a:t>
            </a:r>
          </a:p>
          <a:p>
            <a:r>
              <a:rPr lang="en-US" sz="2400" dirty="0" smtClean="0">
                <a:latin typeface="Arial" panose="020B0604020202020204" pitchFamily="34" charset="0"/>
                <a:cs typeface="Arial" panose="020B0604020202020204" pitchFamily="34" charset="0"/>
              </a:rPr>
              <a:t>Inadequate </a:t>
            </a:r>
            <a:r>
              <a:rPr lang="en-US" sz="2400" dirty="0">
                <a:latin typeface="Arial" panose="020B0604020202020204" pitchFamily="34" charset="0"/>
                <a:cs typeface="Arial" panose="020B0604020202020204" pitchFamily="34" charset="0"/>
              </a:rPr>
              <a:t>energy intake (NI-1.4) related to gastric bypass surgery as evidenced by %UBW of 76.46% and 100 pounds lost in 4 months. </a:t>
            </a:r>
          </a:p>
          <a:p>
            <a:endParaRPr lang="en-US" dirty="0"/>
          </a:p>
        </p:txBody>
      </p:sp>
    </p:spTree>
    <p:extLst>
      <p:ext uri="{BB962C8B-B14F-4D97-AF65-F5344CB8AC3E}">
        <p14:creationId xmlns:p14="http://schemas.microsoft.com/office/powerpoint/2010/main" val="34285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latin typeface="Arial" panose="020B0604020202020204" pitchFamily="34" charset="0"/>
                <a:cs typeface="Arial" panose="020B0604020202020204" pitchFamily="34" charset="0"/>
              </a:rPr>
              <a:t>Nutrition intervention </a:t>
            </a: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65282" y="1807008"/>
            <a:ext cx="11029615" cy="5050991"/>
          </a:xfrm>
        </p:spPr>
        <p:txBody>
          <a:bodyPr>
            <a:normAutofit fontScale="92500" lnSpcReduction="10000"/>
          </a:bodyPr>
          <a:lstStyle/>
          <a:p>
            <a:endParaRPr lang="en-US" dirty="0" smtClean="0">
              <a:latin typeface="Arial" panose="020B0604020202020204" pitchFamily="34" charset="0"/>
              <a:cs typeface="Arial" panose="020B0604020202020204" pitchFamily="34" charset="0"/>
            </a:endParaRPr>
          </a:p>
          <a:p>
            <a:r>
              <a:rPr lang="en-US" sz="2600" dirty="0">
                <a:latin typeface="Arial" panose="020B0604020202020204" pitchFamily="34" charset="0"/>
                <a:cs typeface="Arial" panose="020B0604020202020204" pitchFamily="34" charset="0"/>
              </a:rPr>
              <a:t>Adjust </a:t>
            </a:r>
            <a:r>
              <a:rPr lang="en-US" sz="2600" dirty="0" smtClean="0">
                <a:latin typeface="Arial" panose="020B0604020202020204" pitchFamily="34" charset="0"/>
                <a:cs typeface="Arial" panose="020B0604020202020204" pitchFamily="34" charset="0"/>
              </a:rPr>
              <a:t>K</a:t>
            </a:r>
            <a:r>
              <a:rPr lang="en-US" sz="2600" dirty="0">
                <a:latin typeface="Arial" panose="020B0604020202020204" pitchFamily="34" charset="0"/>
                <a:cs typeface="Arial" panose="020B0604020202020204" pitchFamily="34" charset="0"/>
              </a:rPr>
              <a:t>c</a:t>
            </a:r>
            <a:r>
              <a:rPr lang="en-US" sz="2600" dirty="0" smtClean="0">
                <a:latin typeface="Arial" panose="020B0604020202020204" pitchFamily="34" charset="0"/>
                <a:cs typeface="Arial" panose="020B0604020202020204" pitchFamily="34" charset="0"/>
              </a:rPr>
              <a:t>al </a:t>
            </a:r>
            <a:r>
              <a:rPr lang="en-US" sz="2600" dirty="0">
                <a:latin typeface="Arial" panose="020B0604020202020204" pitchFamily="34" charset="0"/>
                <a:cs typeface="Arial" panose="020B0604020202020204" pitchFamily="34" charset="0"/>
              </a:rPr>
              <a:t>intake to a hybrid of </a:t>
            </a:r>
            <a:r>
              <a:rPr lang="en-US" sz="2600" dirty="0" smtClean="0">
                <a:latin typeface="Arial" panose="020B0604020202020204" pitchFamily="34" charset="0"/>
                <a:cs typeface="Arial" panose="020B0604020202020204" pitchFamily="34" charset="0"/>
              </a:rPr>
              <a:t>Ireton-Jones </a:t>
            </a:r>
            <a:r>
              <a:rPr lang="en-US" sz="2600" dirty="0">
                <a:latin typeface="Arial" panose="020B0604020202020204" pitchFamily="34" charset="0"/>
                <a:cs typeface="Arial" panose="020B0604020202020204" pitchFamily="34" charset="0"/>
              </a:rPr>
              <a:t>and ASPEN recommendations of approximately 2470 </a:t>
            </a:r>
            <a:r>
              <a:rPr lang="en-US" sz="2600" dirty="0" smtClean="0">
                <a:latin typeface="Arial" panose="020B0604020202020204" pitchFamily="34" charset="0"/>
                <a:cs typeface="Arial" panose="020B0604020202020204" pitchFamily="34" charset="0"/>
              </a:rPr>
              <a:t>Kcal</a:t>
            </a:r>
          </a:p>
          <a:p>
            <a:r>
              <a:rPr lang="en-US" sz="2600" dirty="0" smtClean="0">
                <a:latin typeface="Arial" panose="020B0604020202020204" pitchFamily="34" charset="0"/>
                <a:cs typeface="Arial" panose="020B0604020202020204" pitchFamily="34" charset="0"/>
              </a:rPr>
              <a:t>Adjust </a:t>
            </a:r>
            <a:r>
              <a:rPr lang="en-US" sz="2600" dirty="0">
                <a:latin typeface="Arial" panose="020B0604020202020204" pitchFamily="34" charset="0"/>
                <a:cs typeface="Arial" panose="020B0604020202020204" pitchFamily="34" charset="0"/>
              </a:rPr>
              <a:t>CHO intake to comprise of approximately 50-55% of total </a:t>
            </a:r>
            <a:r>
              <a:rPr lang="en-US" sz="2600" dirty="0" smtClean="0">
                <a:latin typeface="Arial" panose="020B0604020202020204" pitchFamily="34" charset="0"/>
                <a:cs typeface="Arial" panose="020B0604020202020204" pitchFamily="34" charset="0"/>
              </a:rPr>
              <a:t>intake</a:t>
            </a:r>
          </a:p>
          <a:p>
            <a:r>
              <a:rPr lang="en-US" sz="2600" dirty="0" smtClean="0">
                <a:latin typeface="Arial" panose="020B0604020202020204" pitchFamily="34" charset="0"/>
                <a:cs typeface="Arial" panose="020B0604020202020204" pitchFamily="34" charset="0"/>
              </a:rPr>
              <a:t>Adjust </a:t>
            </a:r>
            <a:r>
              <a:rPr lang="en-US" sz="2600" dirty="0">
                <a:latin typeface="Arial" panose="020B0604020202020204" pitchFamily="34" charset="0"/>
                <a:cs typeface="Arial" panose="020B0604020202020204" pitchFamily="34" charset="0"/>
              </a:rPr>
              <a:t>PRO to </a:t>
            </a:r>
            <a:r>
              <a:rPr lang="en-US" sz="2600" dirty="0" smtClean="0">
                <a:latin typeface="Arial" panose="020B0604020202020204" pitchFamily="34" charset="0"/>
                <a:cs typeface="Arial" panose="020B0604020202020204" pitchFamily="34" charset="0"/>
              </a:rPr>
              <a:t>189g/d</a:t>
            </a:r>
          </a:p>
          <a:p>
            <a:r>
              <a:rPr lang="en-US" sz="2600" dirty="0" smtClean="0">
                <a:latin typeface="Arial" panose="020B0604020202020204" pitchFamily="34" charset="0"/>
                <a:cs typeface="Arial" panose="020B0604020202020204" pitchFamily="34" charset="0"/>
              </a:rPr>
              <a:t>Limit </a:t>
            </a:r>
            <a:r>
              <a:rPr lang="en-US" sz="2600" dirty="0">
                <a:latin typeface="Arial" panose="020B0604020202020204" pitchFamily="34" charset="0"/>
                <a:cs typeface="Arial" panose="020B0604020202020204" pitchFamily="34" charset="0"/>
              </a:rPr>
              <a:t>Fat to no more than 30%. </a:t>
            </a:r>
            <a:endParaRPr lang="en-US" sz="2600" dirty="0" smtClean="0">
              <a:latin typeface="Arial" panose="020B0604020202020204" pitchFamily="34" charset="0"/>
              <a:cs typeface="Arial" panose="020B0604020202020204" pitchFamily="34" charset="0"/>
            </a:endParaRPr>
          </a:p>
          <a:p>
            <a:r>
              <a:rPr lang="en-US" sz="2600" dirty="0" smtClean="0">
                <a:latin typeface="Arial" panose="020B0604020202020204" pitchFamily="34" charset="0"/>
                <a:cs typeface="Arial" panose="020B0604020202020204" pitchFamily="34" charset="0"/>
              </a:rPr>
              <a:t>Trophic feeding for EN</a:t>
            </a:r>
          </a:p>
          <a:p>
            <a:pPr lvl="0">
              <a:buClr>
                <a:srgbClr val="4590B8"/>
              </a:buClr>
            </a:pPr>
            <a:r>
              <a:rPr lang="en-US" sz="2600" dirty="0" smtClean="0">
                <a:solidFill>
                  <a:srgbClr val="3D3D3D"/>
                </a:solidFill>
                <a:latin typeface="Arial" panose="020B0604020202020204" pitchFamily="34" charset="0"/>
                <a:cs typeface="Arial" panose="020B0604020202020204" pitchFamily="34" charset="0"/>
              </a:rPr>
              <a:t>Formula choice: Promote </a:t>
            </a:r>
          </a:p>
          <a:p>
            <a:pPr lvl="1">
              <a:buClr>
                <a:srgbClr val="4590B8"/>
              </a:buClr>
            </a:pPr>
            <a:r>
              <a:rPr lang="en-US" sz="2200" dirty="0" smtClean="0">
                <a:solidFill>
                  <a:srgbClr val="3D3D3D"/>
                </a:solidFill>
                <a:latin typeface="Arial" panose="020B0604020202020204" pitchFamily="34" charset="0"/>
                <a:cs typeface="Arial" panose="020B0604020202020204" pitchFamily="34" charset="0"/>
              </a:rPr>
              <a:t>Beneficial </a:t>
            </a:r>
            <a:r>
              <a:rPr lang="en-US" sz="2200" dirty="0">
                <a:solidFill>
                  <a:srgbClr val="3D3D3D"/>
                </a:solidFill>
                <a:latin typeface="Arial" panose="020B0604020202020204" pitchFamily="34" charset="0"/>
                <a:cs typeface="Arial" panose="020B0604020202020204" pitchFamily="34" charset="0"/>
              </a:rPr>
              <a:t>for patients who have experienced stress and trauma. It is high in protein, sufficient in kcals, and not too high in </a:t>
            </a:r>
            <a:r>
              <a:rPr lang="en-US" sz="2200" dirty="0" smtClean="0">
                <a:solidFill>
                  <a:srgbClr val="3D3D3D"/>
                </a:solidFill>
                <a:latin typeface="Arial" panose="020B0604020202020204" pitchFamily="34" charset="0"/>
                <a:cs typeface="Arial" panose="020B0604020202020204" pitchFamily="34" charset="0"/>
              </a:rPr>
              <a:t>fat</a:t>
            </a:r>
          </a:p>
          <a:p>
            <a:pPr lvl="1">
              <a:buClr>
                <a:srgbClr val="4590B8"/>
              </a:buClr>
            </a:pPr>
            <a:r>
              <a:rPr lang="en-US" sz="2200" dirty="0">
                <a:solidFill>
                  <a:srgbClr val="3D3D3D"/>
                </a:solidFill>
                <a:latin typeface="Arial" panose="020B0604020202020204" pitchFamily="34" charset="0"/>
                <a:cs typeface="Arial" panose="020B0604020202020204" pitchFamily="34" charset="0"/>
              </a:rPr>
              <a:t>In order to reduce the risk for dumping syndrome, we will provide trophic feeds, starting out 10 ml/</a:t>
            </a:r>
            <a:r>
              <a:rPr lang="en-US" sz="2200" dirty="0" err="1">
                <a:solidFill>
                  <a:srgbClr val="3D3D3D"/>
                </a:solidFill>
                <a:latin typeface="Arial" panose="020B0604020202020204" pitchFamily="34" charset="0"/>
                <a:cs typeface="Arial" panose="020B0604020202020204" pitchFamily="34" charset="0"/>
              </a:rPr>
              <a:t>hr</a:t>
            </a:r>
            <a:r>
              <a:rPr lang="en-US" sz="2200" dirty="0">
                <a:solidFill>
                  <a:srgbClr val="3D3D3D"/>
                </a:solidFill>
                <a:latin typeface="Arial" panose="020B0604020202020204" pitchFamily="34" charset="0"/>
                <a:cs typeface="Arial" panose="020B0604020202020204" pitchFamily="34" charset="0"/>
              </a:rPr>
              <a:t> and advancing 10 ml/</a:t>
            </a:r>
            <a:r>
              <a:rPr lang="en-US" sz="2200" dirty="0" err="1">
                <a:solidFill>
                  <a:srgbClr val="3D3D3D"/>
                </a:solidFill>
                <a:latin typeface="Arial" panose="020B0604020202020204" pitchFamily="34" charset="0"/>
                <a:cs typeface="Arial" panose="020B0604020202020204" pitchFamily="34" charset="0"/>
              </a:rPr>
              <a:t>hr</a:t>
            </a:r>
            <a:r>
              <a:rPr lang="en-US" sz="2200" dirty="0">
                <a:solidFill>
                  <a:srgbClr val="3D3D3D"/>
                </a:solidFill>
                <a:latin typeface="Arial" panose="020B0604020202020204" pitchFamily="34" charset="0"/>
                <a:cs typeface="Arial" panose="020B0604020202020204" pitchFamily="34" charset="0"/>
              </a:rPr>
              <a:t> q 4 hours. </a:t>
            </a:r>
          </a:p>
          <a:p>
            <a:pPr marL="324000" lvl="1" indent="0">
              <a:buNone/>
            </a:pPr>
            <a:endParaRPr lang="en-US" dirty="0"/>
          </a:p>
        </p:txBody>
      </p:sp>
    </p:spTree>
    <p:extLst>
      <p:ext uri="{BB962C8B-B14F-4D97-AF65-F5344CB8AC3E}">
        <p14:creationId xmlns:p14="http://schemas.microsoft.com/office/powerpoint/2010/main" val="11237206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Monitoring and evaluation</a:t>
            </a:r>
            <a:endParaRPr lang="en-US" sz="4000" dirty="0"/>
          </a:p>
        </p:txBody>
      </p:sp>
      <p:sp>
        <p:nvSpPr>
          <p:cNvPr id="3" name="Content Placeholder 2"/>
          <p:cNvSpPr>
            <a:spLocks noGrp="1"/>
          </p:cNvSpPr>
          <p:nvPr>
            <p:ph idx="1"/>
          </p:nvPr>
        </p:nvSpPr>
        <p:spPr>
          <a:xfrm>
            <a:off x="581192" y="2180495"/>
            <a:ext cx="11029615" cy="4503639"/>
          </a:xfrm>
        </p:spPr>
        <p:txBody>
          <a:bodyPr>
            <a:normAutofit/>
          </a:bodyPr>
          <a:lstStyle/>
          <a:p>
            <a:r>
              <a:rPr lang="en-US" sz="2400" dirty="0">
                <a:latin typeface="Arial" panose="020B0604020202020204" pitchFamily="34" charset="0"/>
                <a:cs typeface="Arial" panose="020B0604020202020204" pitchFamily="34" charset="0"/>
              </a:rPr>
              <a:t>Monitor acute phase proteins such as CRP and pre-</a:t>
            </a:r>
            <a:r>
              <a:rPr lang="en-US" sz="2400" dirty="0" err="1">
                <a:latin typeface="Arial" panose="020B0604020202020204" pitchFamily="34" charset="0"/>
                <a:cs typeface="Arial" panose="020B0604020202020204" pitchFamily="34" charset="0"/>
              </a:rPr>
              <a:t>alb</a:t>
            </a:r>
            <a:r>
              <a:rPr lang="en-US" sz="2400" dirty="0">
                <a:latin typeface="Arial" panose="020B0604020202020204" pitchFamily="34" charset="0"/>
                <a:cs typeface="Arial" panose="020B0604020202020204" pitchFamily="34" charset="0"/>
              </a:rPr>
              <a:t> to get an understanding if PRO needs are being </a:t>
            </a:r>
            <a:r>
              <a:rPr lang="en-US" sz="2400" dirty="0" smtClean="0">
                <a:latin typeface="Arial" panose="020B0604020202020204" pitchFamily="34" charset="0"/>
                <a:cs typeface="Arial" panose="020B0604020202020204" pitchFamily="34" charset="0"/>
              </a:rPr>
              <a:t>met</a:t>
            </a:r>
          </a:p>
          <a:p>
            <a:r>
              <a:rPr lang="en-US" sz="2400" dirty="0" smtClean="0">
                <a:latin typeface="Arial" panose="020B0604020202020204" pitchFamily="34" charset="0"/>
                <a:cs typeface="Arial" panose="020B0604020202020204" pitchFamily="34" charset="0"/>
              </a:rPr>
              <a:t>Monitor </a:t>
            </a:r>
            <a:r>
              <a:rPr lang="en-US" sz="2400" dirty="0">
                <a:latin typeface="Arial" panose="020B0604020202020204" pitchFamily="34" charset="0"/>
                <a:cs typeface="Arial" panose="020B0604020202020204" pitchFamily="34" charset="0"/>
              </a:rPr>
              <a:t>serum </a:t>
            </a:r>
            <a:r>
              <a:rPr lang="en-US" sz="2400" dirty="0" err="1">
                <a:latin typeface="Arial" panose="020B0604020202020204" pitchFamily="34" charset="0"/>
                <a:cs typeface="Arial" panose="020B0604020202020204" pitchFamily="34" charset="0"/>
              </a:rPr>
              <a:t>glc</a:t>
            </a:r>
            <a:r>
              <a:rPr lang="en-US" sz="2400" dirty="0">
                <a:latin typeface="Arial" panose="020B0604020202020204" pitchFamily="34" charset="0"/>
                <a:cs typeface="Arial" panose="020B0604020202020204" pitchFamily="34" charset="0"/>
              </a:rPr>
              <a:t> due to the T2DM and sepsis induced </a:t>
            </a:r>
            <a:r>
              <a:rPr lang="en-US" sz="2400" dirty="0" smtClean="0">
                <a:latin typeface="Arial" panose="020B0604020202020204" pitchFamily="34" charset="0"/>
                <a:cs typeface="Arial" panose="020B0604020202020204" pitchFamily="34" charset="0"/>
              </a:rPr>
              <a:t>hyperglycemia</a:t>
            </a:r>
          </a:p>
          <a:p>
            <a:r>
              <a:rPr lang="en-US" sz="2400" dirty="0">
                <a:latin typeface="Arial" panose="020B0604020202020204" pitchFamily="34" charset="0"/>
                <a:cs typeface="Arial" panose="020B0604020202020204" pitchFamily="34" charset="0"/>
              </a:rPr>
              <a:t>Need to also monitor presence of ketone bodies related to poor </a:t>
            </a:r>
            <a:r>
              <a:rPr lang="en-US" sz="2400" dirty="0" err="1">
                <a:latin typeface="Arial" panose="020B0604020202020204" pitchFamily="34" charset="0"/>
                <a:cs typeface="Arial" panose="020B0604020202020204" pitchFamily="34" charset="0"/>
              </a:rPr>
              <a:t>glc</a:t>
            </a:r>
            <a:r>
              <a:rPr lang="en-US" sz="2400" dirty="0">
                <a:latin typeface="Arial" panose="020B0604020202020204" pitchFamily="34" charset="0"/>
                <a:cs typeface="Arial" panose="020B0604020202020204" pitchFamily="34" charset="0"/>
              </a:rPr>
              <a:t>/insulin management</a:t>
            </a:r>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Observe </a:t>
            </a:r>
            <a:r>
              <a:rPr lang="en-US" sz="2400" dirty="0">
                <a:latin typeface="Arial" panose="020B0604020202020204" pitchFamily="34" charset="0"/>
                <a:cs typeface="Arial" panose="020B0604020202020204" pitchFamily="34" charset="0"/>
              </a:rPr>
              <a:t>weight changes and fluid </a:t>
            </a:r>
            <a:r>
              <a:rPr lang="en-US" sz="2400" dirty="0" smtClean="0">
                <a:latin typeface="Arial" panose="020B0604020202020204" pitchFamily="34" charset="0"/>
                <a:cs typeface="Arial" panose="020B0604020202020204" pitchFamily="34" charset="0"/>
              </a:rPr>
              <a:t>retention</a:t>
            </a:r>
          </a:p>
          <a:p>
            <a:r>
              <a:rPr lang="en-US" sz="2400" dirty="0" smtClean="0">
                <a:latin typeface="Arial" panose="020B0604020202020204" pitchFamily="34" charset="0"/>
                <a:cs typeface="Arial" panose="020B0604020202020204" pitchFamily="34" charset="0"/>
              </a:rPr>
              <a:t>Adjust </a:t>
            </a:r>
            <a:r>
              <a:rPr lang="en-US" sz="2400" dirty="0">
                <a:latin typeface="Arial" panose="020B0604020202020204" pitchFamily="34" charset="0"/>
                <a:cs typeface="Arial" panose="020B0604020202020204" pitchFamily="34" charset="0"/>
              </a:rPr>
              <a:t>EN as tolerated by Pt. </a:t>
            </a:r>
            <a:endParaRPr lang="en-US" sz="2400" dirty="0" smtClean="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Follow up on the above with new lab values that will be collected the next day</a:t>
            </a:r>
          </a:p>
          <a:p>
            <a:endParaRPr lang="en-US" dirty="0"/>
          </a:p>
        </p:txBody>
      </p:sp>
    </p:spTree>
    <p:extLst>
      <p:ext uri="{BB962C8B-B14F-4D97-AF65-F5344CB8AC3E}">
        <p14:creationId xmlns:p14="http://schemas.microsoft.com/office/powerpoint/2010/main" val="36183109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latin typeface="Arial" panose="020B0604020202020204" pitchFamily="34" charset="0"/>
                <a:cs typeface="Arial" panose="020B0604020202020204" pitchFamily="34" charset="0"/>
              </a:rPr>
              <a:t>Case study questions </a:t>
            </a: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81192" y="1545465"/>
            <a:ext cx="11029615" cy="5203065"/>
          </a:xfrm>
        </p:spPr>
        <p:txBody>
          <a:bodyPr/>
          <a:lstStyle/>
          <a:p>
            <a:pPr marL="0" indent="0">
              <a:buNone/>
            </a:pPr>
            <a:r>
              <a:rPr lang="en-US" sz="2400" dirty="0" smtClean="0">
                <a:latin typeface="Arial" panose="020B0604020202020204" pitchFamily="34" charset="0"/>
                <a:cs typeface="Arial" panose="020B0604020202020204" pitchFamily="34" charset="0"/>
              </a:rPr>
              <a:t>#6</a:t>
            </a: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Define </a:t>
            </a:r>
            <a:r>
              <a:rPr lang="en-US" sz="2400" dirty="0">
                <a:latin typeface="Arial" panose="020B0604020202020204" pitchFamily="34" charset="0"/>
                <a:cs typeface="Arial" panose="020B0604020202020204" pitchFamily="34" charset="0"/>
              </a:rPr>
              <a:t>refeeding syndrome. How will Mr. McKinley’s recent 100-lb weight loss affect you nutrition support recommendations? </a:t>
            </a:r>
            <a:endParaRPr lang="en-US" sz="24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Refeeding </a:t>
            </a:r>
            <a:r>
              <a:rPr lang="en-US" sz="2000" dirty="0">
                <a:latin typeface="Arial" panose="020B0604020202020204" pitchFamily="34" charset="0"/>
                <a:cs typeface="Arial" panose="020B0604020202020204" pitchFamily="34" charset="0"/>
              </a:rPr>
              <a:t>syndrome is a potentially fatal shift of fluids and electrolytes that may occur in malnourished patients receiving enteral/parenteral nutritional support. The fluid shifts create hormonal and metabolic changes that can cause serious clinical </a:t>
            </a:r>
            <a:r>
              <a:rPr lang="en-US" sz="2000" dirty="0" smtClean="0">
                <a:latin typeface="Arial" panose="020B0604020202020204" pitchFamily="34" charset="0"/>
                <a:cs typeface="Arial" panose="020B0604020202020204" pitchFamily="34" charset="0"/>
              </a:rPr>
              <a:t>complications. </a:t>
            </a:r>
          </a:p>
          <a:p>
            <a:r>
              <a:rPr lang="en-US" sz="2000" dirty="0">
                <a:latin typeface="Arial" panose="020B0604020202020204" pitchFamily="34" charset="0"/>
                <a:cs typeface="Arial" panose="020B0604020202020204" pitchFamily="34" charset="0"/>
              </a:rPr>
              <a:t>CHO and Fat intake must be decreased and protein intake increased. He also needs to be fed in small, frequent amounts by slowly re-introducing nutrition and provide supplemental phosphate and </a:t>
            </a:r>
            <a:r>
              <a:rPr lang="en-US" sz="2000" dirty="0" smtClean="0">
                <a:latin typeface="Arial" panose="020B0604020202020204" pitchFamily="34" charset="0"/>
                <a:cs typeface="Arial" panose="020B0604020202020204" pitchFamily="34" charset="0"/>
              </a:rPr>
              <a:t>magnesium.</a:t>
            </a:r>
          </a:p>
          <a:p>
            <a:r>
              <a:rPr lang="en-US" sz="2000" dirty="0">
                <a:latin typeface="Arial" panose="020B0604020202020204" pitchFamily="34" charset="0"/>
                <a:cs typeface="Arial" panose="020B0604020202020204" pitchFamily="34" charset="0"/>
              </a:rPr>
              <a:t>Since Mr. McKinley also has T2DM it is wise to want to control his blood sugar for insulin correction. Some laboratory values to monitor are his glucose, magnesium, potassium, and phosphorous</a:t>
            </a:r>
          </a:p>
        </p:txBody>
      </p:sp>
    </p:spTree>
    <p:extLst>
      <p:ext uri="{BB962C8B-B14F-4D97-AF65-F5344CB8AC3E}">
        <p14:creationId xmlns:p14="http://schemas.microsoft.com/office/powerpoint/2010/main" val="6547294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latin typeface="Arial" panose="020B0604020202020204" pitchFamily="34" charset="0"/>
                <a:cs typeface="Arial" panose="020B0604020202020204" pitchFamily="34" charset="0"/>
              </a:rPr>
              <a:t>Case study questions </a:t>
            </a: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2403" y="1715956"/>
            <a:ext cx="11029615" cy="5142044"/>
          </a:xfrm>
        </p:spPr>
        <p:txBody>
          <a:bodyPr>
            <a:normAutofit fontScale="70000" lnSpcReduction="20000"/>
          </a:bodyPr>
          <a:lstStyle/>
          <a:p>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pPr marL="0" indent="0">
              <a:buNone/>
            </a:pPr>
            <a:r>
              <a:rPr lang="en-US" sz="3400" dirty="0" smtClean="0">
                <a:latin typeface="Arial" panose="020B0604020202020204" pitchFamily="34" charset="0"/>
                <a:cs typeface="Arial" panose="020B0604020202020204" pitchFamily="34" charset="0"/>
              </a:rPr>
              <a:t>#11</a:t>
            </a:r>
            <a:r>
              <a:rPr lang="en-US" sz="3400" dirty="0">
                <a:latin typeface="Arial" panose="020B0604020202020204" pitchFamily="34" charset="0"/>
                <a:cs typeface="Arial" panose="020B0604020202020204" pitchFamily="34" charset="0"/>
              </a:rPr>
              <a:t>. </a:t>
            </a:r>
            <a:r>
              <a:rPr lang="en-US" sz="3400" dirty="0" smtClean="0">
                <a:latin typeface="Arial" panose="020B0604020202020204" pitchFamily="34" charset="0"/>
                <a:cs typeface="Arial" panose="020B0604020202020204" pitchFamily="34" charset="0"/>
              </a:rPr>
              <a:t>Determine </a:t>
            </a:r>
            <a:r>
              <a:rPr lang="en-US" sz="3400" dirty="0">
                <a:latin typeface="Arial" panose="020B0604020202020204" pitchFamily="34" charset="0"/>
                <a:cs typeface="Arial" panose="020B0604020202020204" pitchFamily="34" charset="0"/>
              </a:rPr>
              <a:t>Mr. McKinley’s energy and protein requirements. Explain the rationale for the method you used to calculate these requirements. </a:t>
            </a:r>
            <a:endParaRPr lang="en-US" sz="3400" dirty="0" smtClean="0">
              <a:latin typeface="Arial" panose="020B0604020202020204" pitchFamily="34" charset="0"/>
              <a:cs typeface="Arial" panose="020B0604020202020204" pitchFamily="34" charset="0"/>
            </a:endParaRPr>
          </a:p>
          <a:p>
            <a:r>
              <a:rPr lang="en-US" sz="2600" dirty="0" smtClean="0">
                <a:latin typeface="Arial" panose="020B0604020202020204" pitchFamily="34" charset="0"/>
                <a:cs typeface="Arial" panose="020B0604020202020204" pitchFamily="34" charset="0"/>
              </a:rPr>
              <a:t>For </a:t>
            </a:r>
            <a:r>
              <a:rPr lang="en-US" sz="2600" dirty="0">
                <a:latin typeface="Arial" panose="020B0604020202020204" pitchFamily="34" charset="0"/>
                <a:cs typeface="Arial" panose="020B0604020202020204" pitchFamily="34" charset="0"/>
              </a:rPr>
              <a:t>energy needs, we used the Ireton-Jones equation using his actual body </a:t>
            </a:r>
            <a:r>
              <a:rPr lang="en-US" sz="2600" dirty="0" smtClean="0">
                <a:latin typeface="Arial" panose="020B0604020202020204" pitchFamily="34" charset="0"/>
                <a:cs typeface="Arial" panose="020B0604020202020204" pitchFamily="34" charset="0"/>
              </a:rPr>
              <a:t>weight, as well as the ASPEN guidelines. </a:t>
            </a:r>
            <a:r>
              <a:rPr lang="en-US" sz="2600" dirty="0">
                <a:latin typeface="Arial" panose="020B0604020202020204" pitchFamily="34" charset="0"/>
                <a:cs typeface="Arial" panose="020B0604020202020204" pitchFamily="34" charset="0"/>
              </a:rPr>
              <a:t>This is because Mr. McKinley is on mechanical ventilation and his sepsis, metabolic stress condition, is the most important area to focus on to make sure he is getting adequate energy intake and protein intake to help fight the infection. </a:t>
            </a:r>
          </a:p>
          <a:p>
            <a:pPr lvl="1"/>
            <a:r>
              <a:rPr lang="en-US" sz="2400" dirty="0" smtClean="0">
                <a:latin typeface="Arial" panose="020B0604020202020204" pitchFamily="34" charset="0"/>
                <a:cs typeface="Arial" panose="020B0604020202020204" pitchFamily="34" charset="0"/>
              </a:rPr>
              <a:t>1925 </a:t>
            </a:r>
            <a:r>
              <a:rPr lang="en-US" sz="2400" dirty="0">
                <a:latin typeface="Arial" panose="020B0604020202020204" pitchFamily="34" charset="0"/>
                <a:cs typeface="Arial" panose="020B0604020202020204" pitchFamily="34" charset="0"/>
              </a:rPr>
              <a:t>– 10 (37) + 5 (147.73 kg) + 281 (1) + 292 (0) + 851 (0) </a:t>
            </a:r>
          </a:p>
          <a:p>
            <a:pPr lvl="1"/>
            <a:r>
              <a:rPr lang="en-US" sz="2400" dirty="0">
                <a:latin typeface="Arial" panose="020B0604020202020204" pitchFamily="34" charset="0"/>
                <a:cs typeface="Arial" panose="020B0604020202020204" pitchFamily="34" charset="0"/>
              </a:rPr>
              <a:t>1925 – 370 + 738.65 + 281 </a:t>
            </a:r>
            <a:r>
              <a:rPr lang="en-US" sz="2400" dirty="0" smtClean="0">
                <a:latin typeface="Arial" panose="020B0604020202020204" pitchFamily="34" charset="0"/>
                <a:cs typeface="Arial" panose="020B0604020202020204" pitchFamily="34" charset="0"/>
              </a:rPr>
              <a:t>= 2,575 kcals </a:t>
            </a:r>
          </a:p>
          <a:p>
            <a:pPr lvl="1"/>
            <a:r>
              <a:rPr lang="en-US" sz="2400" dirty="0" smtClean="0">
                <a:latin typeface="Arial" panose="020B0604020202020204" pitchFamily="34" charset="0"/>
                <a:cs typeface="Arial" panose="020B0604020202020204" pitchFamily="34" charset="0"/>
              </a:rPr>
              <a:t>ASPEN</a:t>
            </a: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22kCal/kg = </a:t>
            </a:r>
            <a:r>
              <a:rPr lang="en-US" sz="2400" dirty="0">
                <a:latin typeface="Arial" panose="020B0604020202020204" pitchFamily="34" charset="0"/>
                <a:cs typeface="Arial" panose="020B0604020202020204" pitchFamily="34" charset="0"/>
              </a:rPr>
              <a:t>22 x 107.7= 2369.4 </a:t>
            </a:r>
            <a:r>
              <a:rPr lang="en-US" sz="2400" dirty="0" err="1">
                <a:latin typeface="Arial" panose="020B0604020202020204" pitchFamily="34" charset="0"/>
                <a:cs typeface="Arial" panose="020B0604020202020204" pitchFamily="34" charset="0"/>
              </a:rPr>
              <a:t>kCal</a:t>
            </a:r>
            <a:endParaRPr lang="en-US" sz="2400" dirty="0">
              <a:latin typeface="Arial" panose="020B0604020202020204" pitchFamily="34" charset="0"/>
              <a:cs typeface="Arial" panose="020B0604020202020204" pitchFamily="34" charset="0"/>
            </a:endParaRPr>
          </a:p>
          <a:p>
            <a:pPr lvl="1"/>
            <a:r>
              <a:rPr lang="en-US" sz="2400" dirty="0" smtClean="0">
                <a:latin typeface="Arial" panose="020B0604020202020204" pitchFamily="34" charset="0"/>
                <a:cs typeface="Arial" panose="020B0604020202020204" pitchFamily="34" charset="0"/>
              </a:rPr>
              <a:t>Average </a:t>
            </a:r>
            <a:r>
              <a:rPr lang="en-US" sz="2400" dirty="0">
                <a:latin typeface="Arial" panose="020B0604020202020204" pitchFamily="34" charset="0"/>
                <a:cs typeface="Arial" panose="020B0604020202020204" pitchFamily="34" charset="0"/>
              </a:rPr>
              <a:t>of the two is </a:t>
            </a:r>
            <a:r>
              <a:rPr lang="en-US" sz="2400" dirty="0" smtClean="0">
                <a:latin typeface="Arial" panose="020B0604020202020204" pitchFamily="34" charset="0"/>
                <a:cs typeface="Arial" panose="020B0604020202020204" pitchFamily="34" charset="0"/>
              </a:rPr>
              <a:t>2470 </a:t>
            </a:r>
            <a:r>
              <a:rPr lang="en-US" sz="2400" dirty="0" err="1" smtClean="0">
                <a:latin typeface="Arial" panose="020B0604020202020204" pitchFamily="34" charset="0"/>
                <a:cs typeface="Arial" panose="020B0604020202020204" pitchFamily="34" charset="0"/>
              </a:rPr>
              <a:t>kCal</a:t>
            </a:r>
            <a:r>
              <a:rPr lang="en-US" sz="2400" dirty="0" smtClean="0">
                <a:latin typeface="Arial" panose="020B0604020202020204" pitchFamily="34" charset="0"/>
                <a:cs typeface="Arial" panose="020B0604020202020204" pitchFamily="34" charset="0"/>
              </a:rPr>
              <a:t>.</a:t>
            </a:r>
          </a:p>
          <a:p>
            <a:r>
              <a:rPr lang="en-US" sz="2600" dirty="0" smtClean="0">
                <a:latin typeface="Arial" panose="020B0604020202020204" pitchFamily="34" charset="0"/>
                <a:cs typeface="Arial" panose="020B0604020202020204" pitchFamily="34" charset="0"/>
              </a:rPr>
              <a:t>For </a:t>
            </a:r>
            <a:r>
              <a:rPr lang="en-US" sz="2600" dirty="0">
                <a:latin typeface="Arial" panose="020B0604020202020204" pitchFamily="34" charset="0"/>
                <a:cs typeface="Arial" panose="020B0604020202020204" pitchFamily="34" charset="0"/>
              </a:rPr>
              <a:t>protein needs, we used 1.5-2.0 g/kg using IBW for Mr. McKinley. This is because he is obese and has an </a:t>
            </a:r>
            <a:r>
              <a:rPr lang="en-US" sz="2600" dirty="0" smtClean="0">
                <a:latin typeface="Arial" panose="020B0604020202020204" pitchFamily="34" charset="0"/>
                <a:cs typeface="Arial" panose="020B0604020202020204" pitchFamily="34" charset="0"/>
              </a:rPr>
              <a:t>infection</a:t>
            </a:r>
          </a:p>
          <a:p>
            <a:pPr lvl="1"/>
            <a:r>
              <a:rPr lang="en-US" sz="2400" dirty="0">
                <a:latin typeface="Arial" panose="020B0604020202020204" pitchFamily="34" charset="0"/>
                <a:cs typeface="Arial" panose="020B0604020202020204" pitchFamily="34" charset="0"/>
              </a:rPr>
              <a:t>1.5g x </a:t>
            </a:r>
            <a:r>
              <a:rPr lang="en-US" sz="2400" dirty="0" smtClean="0">
                <a:latin typeface="Arial" panose="020B0604020202020204" pitchFamily="34" charset="0"/>
                <a:cs typeface="Arial" panose="020B0604020202020204" pitchFamily="34" charset="0"/>
              </a:rPr>
              <a:t>107.7kg = </a:t>
            </a:r>
            <a:r>
              <a:rPr lang="en-US" sz="2400" dirty="0">
                <a:latin typeface="Arial" panose="020B0604020202020204" pitchFamily="34" charset="0"/>
                <a:cs typeface="Arial" panose="020B0604020202020204" pitchFamily="34" charset="0"/>
              </a:rPr>
              <a:t>162g of Pro</a:t>
            </a:r>
          </a:p>
          <a:p>
            <a:pPr lvl="1"/>
            <a:r>
              <a:rPr lang="en-US" sz="2400" dirty="0">
                <a:latin typeface="Arial" panose="020B0604020202020204" pitchFamily="34" charset="0"/>
                <a:cs typeface="Arial" panose="020B0604020202020204" pitchFamily="34" charset="0"/>
              </a:rPr>
              <a:t>2.0g x </a:t>
            </a:r>
            <a:r>
              <a:rPr lang="en-US" sz="2400" dirty="0" smtClean="0">
                <a:latin typeface="Arial" panose="020B0604020202020204" pitchFamily="34" charset="0"/>
                <a:cs typeface="Arial" panose="020B0604020202020204" pitchFamily="34" charset="0"/>
              </a:rPr>
              <a:t>107.7kg = 215g </a:t>
            </a:r>
            <a:r>
              <a:rPr lang="en-US" sz="2400" dirty="0">
                <a:latin typeface="Arial" panose="020B0604020202020204" pitchFamily="34" charset="0"/>
                <a:cs typeface="Arial" panose="020B0604020202020204" pitchFamily="34" charset="0"/>
              </a:rPr>
              <a:t>of Pro</a:t>
            </a:r>
          </a:p>
          <a:p>
            <a:pPr lvl="1"/>
            <a:endParaRPr lang="en-US" sz="2400" dirty="0"/>
          </a:p>
          <a:p>
            <a:endParaRPr lang="en-US" dirty="0"/>
          </a:p>
          <a:p>
            <a:endParaRPr lang="en-US" dirty="0"/>
          </a:p>
        </p:txBody>
      </p:sp>
    </p:spTree>
    <p:extLst>
      <p:ext uri="{BB962C8B-B14F-4D97-AF65-F5344CB8AC3E}">
        <p14:creationId xmlns:p14="http://schemas.microsoft.com/office/powerpoint/2010/main" val="35430390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latin typeface="Arial" panose="020B0604020202020204" pitchFamily="34" charset="0"/>
                <a:cs typeface="Arial" panose="020B0604020202020204" pitchFamily="34" charset="0"/>
              </a:rPr>
              <a:t>Introduction to patient </a:t>
            </a: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81192" y="2180496"/>
            <a:ext cx="11029615" cy="4677504"/>
          </a:xfrm>
        </p:spPr>
        <p:txBody>
          <a:bodyPr>
            <a:normAutofit/>
          </a:bodyPr>
          <a:lstStyle/>
          <a:p>
            <a:r>
              <a:rPr lang="en-US" sz="2400" u="sng" dirty="0" smtClean="0">
                <a:latin typeface="Arial" panose="020B0604020202020204" pitchFamily="34" charset="0"/>
                <a:cs typeface="Arial" panose="020B0604020202020204" pitchFamily="34" charset="0"/>
              </a:rPr>
              <a:t>Current Admission </a:t>
            </a:r>
          </a:p>
          <a:p>
            <a:pPr lvl="1"/>
            <a:r>
              <a:rPr lang="en-US" sz="2000" dirty="0" smtClean="0">
                <a:latin typeface="Arial" panose="020B0604020202020204" pitchFamily="34" charset="0"/>
                <a:cs typeface="Arial" panose="020B0604020202020204" pitchFamily="34" charset="0"/>
              </a:rPr>
              <a:t>Started experiencing flu-like symptoms over previous 48 hours </a:t>
            </a:r>
          </a:p>
          <a:p>
            <a:pPr lvl="1"/>
            <a:r>
              <a:rPr lang="en-US" sz="2000" dirty="0" smtClean="0">
                <a:latin typeface="Arial" panose="020B0604020202020204" pitchFamily="34" charset="0"/>
                <a:cs typeface="Arial" panose="020B0604020202020204" pitchFamily="34" charset="0"/>
              </a:rPr>
              <a:t>Acute SOB; admitted to MICU with probable sepsis </a:t>
            </a:r>
          </a:p>
          <a:p>
            <a:pPr lvl="0">
              <a:buClr>
                <a:srgbClr val="4590B8"/>
              </a:buClr>
            </a:pPr>
            <a:r>
              <a:rPr lang="en-US" sz="2400" u="sng" dirty="0" smtClean="0">
                <a:solidFill>
                  <a:srgbClr val="3D3D3D"/>
                </a:solidFill>
                <a:latin typeface="Arial" panose="020B0604020202020204" pitchFamily="34" charset="0"/>
                <a:cs typeface="Arial" panose="020B0604020202020204" pitchFamily="34" charset="0"/>
              </a:rPr>
              <a:t>Social, Psychological, Economic </a:t>
            </a:r>
            <a:r>
              <a:rPr lang="en-US" sz="2400" u="sng" dirty="0">
                <a:solidFill>
                  <a:srgbClr val="3D3D3D"/>
                </a:solidFill>
                <a:latin typeface="Arial" panose="020B0604020202020204" pitchFamily="34" charset="0"/>
                <a:cs typeface="Arial" panose="020B0604020202020204" pitchFamily="34" charset="0"/>
              </a:rPr>
              <a:t>H</a:t>
            </a:r>
            <a:r>
              <a:rPr lang="en-US" sz="2400" u="sng" dirty="0" smtClean="0">
                <a:solidFill>
                  <a:srgbClr val="3D3D3D"/>
                </a:solidFill>
                <a:latin typeface="Arial" panose="020B0604020202020204" pitchFamily="34" charset="0"/>
                <a:cs typeface="Arial" panose="020B0604020202020204" pitchFamily="34" charset="0"/>
              </a:rPr>
              <a:t>istory </a:t>
            </a:r>
          </a:p>
          <a:p>
            <a:pPr lvl="1">
              <a:buClr>
                <a:srgbClr val="4590B8"/>
              </a:buClr>
            </a:pPr>
            <a:r>
              <a:rPr lang="en-US" sz="2000" dirty="0" smtClean="0">
                <a:solidFill>
                  <a:srgbClr val="3D3D3D"/>
                </a:solidFill>
                <a:latin typeface="Arial" panose="020B0604020202020204" pitchFamily="34" charset="0"/>
                <a:cs typeface="Arial" panose="020B0604020202020204" pitchFamily="34" charset="0"/>
              </a:rPr>
              <a:t>Associate’s degree </a:t>
            </a:r>
          </a:p>
          <a:p>
            <a:pPr lvl="1">
              <a:buClr>
                <a:srgbClr val="4590B8"/>
              </a:buClr>
            </a:pPr>
            <a:r>
              <a:rPr lang="en-US" sz="2000" dirty="0" smtClean="0">
                <a:solidFill>
                  <a:srgbClr val="3D3D3D"/>
                </a:solidFill>
                <a:latin typeface="Arial" panose="020B0604020202020204" pitchFamily="34" charset="0"/>
                <a:cs typeface="Arial" panose="020B0604020202020204" pitchFamily="34" charset="0"/>
              </a:rPr>
              <a:t>No children; lives with roommate </a:t>
            </a:r>
          </a:p>
          <a:p>
            <a:pPr lvl="1">
              <a:buClr>
                <a:srgbClr val="4590B8"/>
              </a:buClr>
            </a:pPr>
            <a:r>
              <a:rPr lang="en-US" sz="2000" dirty="0" smtClean="0">
                <a:solidFill>
                  <a:srgbClr val="3D3D3D"/>
                </a:solidFill>
                <a:latin typeface="Arial" panose="020B0604020202020204" pitchFamily="34" charset="0"/>
                <a:cs typeface="Arial" panose="020B0604020202020204" pitchFamily="34" charset="0"/>
              </a:rPr>
              <a:t>Has attempted to lose weight; lost 75# at one point; regained over 2-yr period</a:t>
            </a:r>
          </a:p>
          <a:p>
            <a:pPr lvl="1">
              <a:buClr>
                <a:srgbClr val="4590B8"/>
              </a:buClr>
            </a:pPr>
            <a:r>
              <a:rPr lang="en-US" sz="2000" dirty="0" smtClean="0">
                <a:solidFill>
                  <a:srgbClr val="3D3D3D"/>
                </a:solidFill>
                <a:latin typeface="Arial" panose="020B0604020202020204" pitchFamily="34" charset="0"/>
                <a:cs typeface="Arial" panose="020B0604020202020204" pitchFamily="34" charset="0"/>
              </a:rPr>
              <a:t>No tobacco use; socially drinks 2-3 beers; no alcohol since surgery </a:t>
            </a:r>
            <a:endParaRPr lang="en-US" sz="2000" dirty="0">
              <a:solidFill>
                <a:srgbClr val="3D3D3D"/>
              </a:solidFill>
              <a:latin typeface="Arial" panose="020B0604020202020204" pitchFamily="34" charset="0"/>
              <a:cs typeface="Arial" panose="020B0604020202020204" pitchFamily="34" charset="0"/>
            </a:endParaRPr>
          </a:p>
          <a:p>
            <a:pPr marL="324000" lvl="1" indent="0">
              <a:buNone/>
            </a:pPr>
            <a:endParaRPr lang="en-US" sz="2400" dirty="0" smtClean="0"/>
          </a:p>
        </p:txBody>
      </p:sp>
    </p:spTree>
    <p:extLst>
      <p:ext uri="{BB962C8B-B14F-4D97-AF65-F5344CB8AC3E}">
        <p14:creationId xmlns:p14="http://schemas.microsoft.com/office/powerpoint/2010/main" val="716773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latin typeface="Arial" panose="020B0604020202020204" pitchFamily="34" charset="0"/>
                <a:cs typeface="Arial" panose="020B0604020202020204" pitchFamily="34" charset="0"/>
              </a:rPr>
              <a:t>Introduction to patient </a:t>
            </a: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78161" y="2152280"/>
            <a:ext cx="11029615" cy="4465003"/>
          </a:xfrm>
        </p:spPr>
        <p:txBody>
          <a:bodyPr>
            <a:normAutofit/>
          </a:bodyPr>
          <a:lstStyle/>
          <a:p>
            <a:r>
              <a:rPr lang="en-US" sz="2400" u="sng" dirty="0" smtClean="0">
                <a:latin typeface="Arial" panose="020B0604020202020204" pitchFamily="34" charset="0"/>
                <a:cs typeface="Arial" panose="020B0604020202020204" pitchFamily="34" charset="0"/>
              </a:rPr>
              <a:t>Medical History</a:t>
            </a:r>
          </a:p>
          <a:p>
            <a:pPr lvl="1"/>
            <a:r>
              <a:rPr lang="en-US" sz="2000" dirty="0" smtClean="0">
                <a:latin typeface="Arial" panose="020B0604020202020204" pitchFamily="34" charset="0"/>
                <a:cs typeface="Arial" panose="020B0604020202020204" pitchFamily="34" charset="0"/>
              </a:rPr>
              <a:t>Type 2 DM, hypertension, hyperlipidemia, osteoarthritis over previous 10 years </a:t>
            </a:r>
          </a:p>
          <a:p>
            <a:pPr lvl="1"/>
            <a:r>
              <a:rPr lang="en-US" sz="2000" dirty="0" smtClean="0">
                <a:latin typeface="Arial" panose="020B0604020202020204" pitchFamily="34" charset="0"/>
                <a:cs typeface="Arial" panose="020B0604020202020204" pitchFamily="34" charset="0"/>
              </a:rPr>
              <a:t>Currently on Lovastatin 60 mg/day (used to treat high cholesterol, high triglycerides) </a:t>
            </a:r>
          </a:p>
          <a:p>
            <a:pPr lvl="1"/>
            <a:r>
              <a:rPr lang="en-US" sz="2000" dirty="0" smtClean="0">
                <a:latin typeface="Arial" panose="020B0604020202020204" pitchFamily="34" charset="0"/>
                <a:cs typeface="Arial" panose="020B0604020202020204" pitchFamily="34" charset="0"/>
              </a:rPr>
              <a:t>Roux-</a:t>
            </a:r>
            <a:r>
              <a:rPr lang="en-US" sz="2000" dirty="0" err="1" smtClean="0">
                <a:latin typeface="Arial" panose="020B0604020202020204" pitchFamily="34" charset="0"/>
                <a:cs typeface="Arial" panose="020B0604020202020204" pitchFamily="34" charset="0"/>
              </a:rPr>
              <a:t>en</a:t>
            </a:r>
            <a:r>
              <a:rPr lang="en-US" sz="2000" dirty="0" smtClean="0">
                <a:latin typeface="Arial" panose="020B0604020202020204" pitchFamily="34" charset="0"/>
                <a:cs typeface="Arial" panose="020B0604020202020204" pitchFamily="34" charset="0"/>
              </a:rPr>
              <a:t>-Y gastric bypass surgery 4 months ago; total knee replacement 3 years previous  </a:t>
            </a:r>
          </a:p>
          <a:p>
            <a:pPr lvl="0">
              <a:buClr>
                <a:srgbClr val="4590B8"/>
              </a:buClr>
            </a:pPr>
            <a:r>
              <a:rPr lang="en-US" sz="2400" u="sng" dirty="0" smtClean="0">
                <a:solidFill>
                  <a:srgbClr val="3D3D3D"/>
                </a:solidFill>
                <a:latin typeface="Arial" panose="020B0604020202020204" pitchFamily="34" charset="0"/>
                <a:cs typeface="Arial" panose="020B0604020202020204" pitchFamily="34" charset="0"/>
              </a:rPr>
              <a:t>Family History </a:t>
            </a:r>
          </a:p>
          <a:p>
            <a:pPr lvl="1">
              <a:buClr>
                <a:srgbClr val="4590B8"/>
              </a:buClr>
            </a:pPr>
            <a:r>
              <a:rPr lang="en-US" sz="2000" dirty="0" smtClean="0">
                <a:solidFill>
                  <a:srgbClr val="3D3D3D"/>
                </a:solidFill>
                <a:latin typeface="Arial" panose="020B0604020202020204" pitchFamily="34" charset="0"/>
                <a:cs typeface="Arial" panose="020B0604020202020204" pitchFamily="34" charset="0"/>
              </a:rPr>
              <a:t>Father: Type 2 DM, CAD, Htn, COPD</a:t>
            </a:r>
          </a:p>
          <a:p>
            <a:pPr lvl="1">
              <a:buClr>
                <a:srgbClr val="4590B8"/>
              </a:buClr>
            </a:pPr>
            <a:r>
              <a:rPr lang="en-US" sz="2000" dirty="0" smtClean="0">
                <a:solidFill>
                  <a:srgbClr val="3D3D3D"/>
                </a:solidFill>
                <a:latin typeface="Arial" panose="020B0604020202020204" pitchFamily="34" charset="0"/>
                <a:cs typeface="Arial" panose="020B0604020202020204" pitchFamily="34" charset="0"/>
              </a:rPr>
              <a:t>Mother: Type 2 DM, CAD, osteoporosis </a:t>
            </a:r>
            <a:endParaRPr lang="en-US" sz="2000" dirty="0">
              <a:solidFill>
                <a:srgbClr val="3D3D3D"/>
              </a:solidFill>
              <a:latin typeface="Arial" panose="020B0604020202020204" pitchFamily="34" charset="0"/>
              <a:cs typeface="Arial" panose="020B0604020202020204" pitchFamily="34" charset="0"/>
            </a:endParaRPr>
          </a:p>
          <a:p>
            <a:pPr lvl="1"/>
            <a:endParaRPr lang="en-US" dirty="0"/>
          </a:p>
        </p:txBody>
      </p:sp>
    </p:spTree>
    <p:extLst>
      <p:ext uri="{BB962C8B-B14F-4D97-AF65-F5344CB8AC3E}">
        <p14:creationId xmlns:p14="http://schemas.microsoft.com/office/powerpoint/2010/main" val="30386521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latin typeface="Arial" panose="020B0604020202020204" pitchFamily="34" charset="0"/>
                <a:cs typeface="Arial" panose="020B0604020202020204" pitchFamily="34" charset="0"/>
              </a:rPr>
              <a:t>What is sepsis? Morbid obesity? </a:t>
            </a: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a:xfrm>
            <a:off x="581193" y="2051358"/>
            <a:ext cx="5422390" cy="3633047"/>
          </a:xfrm>
        </p:spPr>
        <p:txBody>
          <a:bodyPr/>
          <a:lstStyle/>
          <a:p>
            <a:r>
              <a:rPr lang="en-US" sz="2400" u="sng" dirty="0" smtClean="0">
                <a:latin typeface="Arial" panose="020B0604020202020204" pitchFamily="34" charset="0"/>
                <a:cs typeface="Arial" panose="020B0604020202020204" pitchFamily="34" charset="0"/>
              </a:rPr>
              <a:t>Sepsis</a:t>
            </a:r>
            <a:r>
              <a:rPr lang="en-US" sz="2400" dirty="0" smtClean="0">
                <a:latin typeface="Arial" panose="020B0604020202020204" pitchFamily="34" charset="0"/>
                <a:cs typeface="Arial" panose="020B0604020202020204" pitchFamily="34" charset="0"/>
              </a:rPr>
              <a:t> </a:t>
            </a:r>
          </a:p>
          <a:p>
            <a:pPr lvl="1"/>
            <a:r>
              <a:rPr lang="en-US" sz="2000" dirty="0" smtClean="0">
                <a:latin typeface="Arial" panose="020B0604020202020204" pitchFamily="34" charset="0"/>
                <a:ea typeface="Calibri" panose="020F0502020204030204" pitchFamily="34" charset="0"/>
                <a:cs typeface="Arial" panose="020B0604020202020204" pitchFamily="34" charset="0"/>
              </a:rPr>
              <a:t>Life-threatening </a:t>
            </a:r>
            <a:r>
              <a:rPr lang="en-US" sz="2000" dirty="0">
                <a:latin typeface="Arial" panose="020B0604020202020204" pitchFamily="34" charset="0"/>
                <a:ea typeface="Calibri" panose="020F0502020204030204" pitchFamily="34" charset="0"/>
                <a:cs typeface="Arial" panose="020B0604020202020204" pitchFamily="34" charset="0"/>
              </a:rPr>
              <a:t>condition that occurs when the body has a response to an infection that injures its own organs and tissues </a:t>
            </a:r>
            <a:endParaRPr lang="en-US" sz="2000" dirty="0" smtClean="0">
              <a:latin typeface="Arial" panose="020B0604020202020204" pitchFamily="34" charset="0"/>
              <a:ea typeface="Calibri" panose="020F0502020204030204" pitchFamily="34" charset="0"/>
              <a:cs typeface="Arial" panose="020B0604020202020204" pitchFamily="34" charset="0"/>
            </a:endParaRPr>
          </a:p>
          <a:p>
            <a:pPr lvl="1"/>
            <a:r>
              <a:rPr lang="en-US" sz="2000" dirty="0">
                <a:latin typeface="Arial" panose="020B0604020202020204" pitchFamily="34" charset="0"/>
                <a:ea typeface="Calibri" panose="020F0502020204030204" pitchFamily="34" charset="0"/>
                <a:cs typeface="Arial" panose="020B0604020202020204" pitchFamily="34" charset="0"/>
              </a:rPr>
              <a:t>Sepsis can lead to shock, organ failure, and death if it is not treated</a:t>
            </a:r>
            <a:endParaRPr lang="en-US" sz="2000" dirty="0">
              <a:latin typeface="Arial" panose="020B0604020202020204" pitchFamily="34" charset="0"/>
              <a:cs typeface="Arial" panose="020B0604020202020204" pitchFamily="34" charset="0"/>
            </a:endParaRPr>
          </a:p>
        </p:txBody>
      </p:sp>
      <p:sp>
        <p:nvSpPr>
          <p:cNvPr id="4" name="Content Placeholder 3"/>
          <p:cNvSpPr>
            <a:spLocks noGrp="1"/>
          </p:cNvSpPr>
          <p:nvPr>
            <p:ph sz="half" idx="2"/>
          </p:nvPr>
        </p:nvSpPr>
        <p:spPr>
          <a:xfrm>
            <a:off x="5902036" y="1717990"/>
            <a:ext cx="5708773" cy="3633047"/>
          </a:xfrm>
        </p:spPr>
        <p:txBody>
          <a:bodyPr/>
          <a:lstStyle/>
          <a:p>
            <a:r>
              <a:rPr lang="en-US" sz="2400" u="sng" dirty="0" smtClean="0">
                <a:latin typeface="Arial" panose="020B0604020202020204" pitchFamily="34" charset="0"/>
                <a:cs typeface="Arial" panose="020B0604020202020204" pitchFamily="34" charset="0"/>
              </a:rPr>
              <a:t>Morbid Obesity </a:t>
            </a:r>
          </a:p>
          <a:p>
            <a:pPr lvl="1"/>
            <a:r>
              <a:rPr lang="en-US" sz="2000" dirty="0" smtClean="0">
                <a:latin typeface="Arial" panose="020B0604020202020204" pitchFamily="34" charset="0"/>
                <a:ea typeface="Calibri" panose="020F0502020204030204" pitchFamily="34" charset="0"/>
                <a:cs typeface="Arial" panose="020B0604020202020204" pitchFamily="34" charset="0"/>
              </a:rPr>
              <a:t>Serious </a:t>
            </a:r>
            <a:r>
              <a:rPr lang="en-US" sz="2000" dirty="0">
                <a:latin typeface="Arial" panose="020B0604020202020204" pitchFamily="34" charset="0"/>
                <a:ea typeface="Calibri" panose="020F0502020204030204" pitchFamily="34" charset="0"/>
                <a:cs typeface="Arial" panose="020B0604020202020204" pitchFamily="34" charset="0"/>
              </a:rPr>
              <a:t>health condition and is classified as someone having a BMI greater </a:t>
            </a:r>
            <a:r>
              <a:rPr lang="en-US" sz="2000" dirty="0" smtClean="0">
                <a:latin typeface="Arial" panose="020B0604020202020204" pitchFamily="34" charset="0"/>
                <a:ea typeface="Calibri" panose="020F0502020204030204" pitchFamily="34" charset="0"/>
                <a:cs typeface="Arial" panose="020B0604020202020204" pitchFamily="34" charset="0"/>
              </a:rPr>
              <a:t>than/equal to </a:t>
            </a:r>
            <a:r>
              <a:rPr lang="en-US" sz="2000" dirty="0">
                <a:latin typeface="Arial" panose="020B0604020202020204" pitchFamily="34" charset="0"/>
                <a:ea typeface="Calibri" panose="020F0502020204030204" pitchFamily="34" charset="0"/>
                <a:cs typeface="Arial" panose="020B0604020202020204" pitchFamily="34" charset="0"/>
              </a:rPr>
              <a:t>40, or </a:t>
            </a:r>
            <a:r>
              <a:rPr lang="en-US" sz="2000" dirty="0" smtClean="0">
                <a:latin typeface="Arial" panose="020B0604020202020204" pitchFamily="34" charset="0"/>
                <a:ea typeface="Calibri" panose="020F0502020204030204" pitchFamily="34" charset="0"/>
                <a:cs typeface="Arial" panose="020B0604020202020204" pitchFamily="34" charset="0"/>
              </a:rPr>
              <a:t>BMI greater than/equal to 35 </a:t>
            </a:r>
            <a:r>
              <a:rPr lang="en-US" sz="2000" dirty="0">
                <a:latin typeface="Arial" panose="020B0604020202020204" pitchFamily="34" charset="0"/>
                <a:ea typeface="Calibri" panose="020F0502020204030204" pitchFamily="34" charset="0"/>
                <a:cs typeface="Arial" panose="020B0604020202020204" pitchFamily="34" charset="0"/>
              </a:rPr>
              <a:t>with co-morbidities</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30834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latin typeface="Arial" panose="020B0604020202020204" pitchFamily="34" charset="0"/>
                <a:cs typeface="Arial" panose="020B0604020202020204" pitchFamily="34" charset="0"/>
              </a:rPr>
              <a:t>Pathophysiology</a:t>
            </a:r>
            <a:r>
              <a:rPr lang="en-US"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a:xfrm>
            <a:off x="581193" y="2227961"/>
            <a:ext cx="5422390" cy="3633047"/>
          </a:xfrm>
        </p:spPr>
        <p:txBody>
          <a:bodyPr>
            <a:noAutofit/>
          </a:bodyPr>
          <a:lstStyle/>
          <a:p>
            <a:r>
              <a:rPr lang="en-US" sz="2000" dirty="0" smtClean="0">
                <a:solidFill>
                  <a:srgbClr val="FF0000"/>
                </a:solidFill>
                <a:latin typeface="Arial" panose="020B0604020202020204" pitchFamily="34" charset="0"/>
                <a:cs typeface="Arial" panose="020B0604020202020204" pitchFamily="34" charset="0"/>
              </a:rPr>
              <a:t>Sepsis</a:t>
            </a:r>
            <a:r>
              <a:rPr lang="en-US" sz="2000" dirty="0" smtClean="0">
                <a:latin typeface="Arial" panose="020B0604020202020204" pitchFamily="34" charset="0"/>
                <a:cs typeface="Arial" panose="020B0604020202020204" pitchFamily="34" charset="0"/>
              </a:rPr>
              <a:t> usually stems from another medical condition </a:t>
            </a:r>
          </a:p>
          <a:p>
            <a:r>
              <a:rPr lang="en-US" sz="2000" dirty="0" smtClean="0">
                <a:latin typeface="Arial" panose="020B0604020202020204" pitchFamily="34" charset="0"/>
                <a:cs typeface="Arial" panose="020B0604020202020204" pitchFamily="34" charset="0"/>
              </a:rPr>
              <a:t>Invasive medical conditions can introduce bacteria into the bloodstream </a:t>
            </a:r>
          </a:p>
          <a:p>
            <a:r>
              <a:rPr lang="en-US" sz="2000" dirty="0" smtClean="0">
                <a:latin typeface="Arial" panose="020B0604020202020204" pitchFamily="34" charset="0"/>
                <a:cs typeface="Arial" panose="020B0604020202020204" pitchFamily="34" charset="0"/>
              </a:rPr>
              <a:t>4 main sites of infection that can lead to sepsis: lungs, abdomen, kidney, bloodstream </a:t>
            </a:r>
          </a:p>
          <a:p>
            <a:r>
              <a:rPr lang="en-US" sz="2000" dirty="0" smtClean="0">
                <a:latin typeface="Arial" panose="020B0604020202020204" pitchFamily="34" charset="0"/>
                <a:ea typeface="Calibri" panose="020F0502020204030204" pitchFamily="34" charset="0"/>
                <a:cs typeface="Arial" panose="020B0604020202020204" pitchFamily="34" charset="0"/>
              </a:rPr>
              <a:t>Septic </a:t>
            </a:r>
            <a:r>
              <a:rPr lang="en-US" sz="2000" dirty="0">
                <a:latin typeface="Arial" panose="020B0604020202020204" pitchFamily="34" charset="0"/>
                <a:ea typeface="Calibri" panose="020F0502020204030204" pitchFamily="34" charset="0"/>
                <a:cs typeface="Arial" panose="020B0604020202020204" pitchFamily="34" charset="0"/>
              </a:rPr>
              <a:t>reaction will travel through the vascular system and will spread inflammation throughout the </a:t>
            </a:r>
            <a:r>
              <a:rPr lang="en-US" sz="2000" dirty="0" smtClean="0">
                <a:latin typeface="Arial" panose="020B0604020202020204" pitchFamily="34" charset="0"/>
                <a:ea typeface="Calibri" panose="020F0502020204030204" pitchFamily="34" charset="0"/>
                <a:cs typeface="Arial" panose="020B0604020202020204" pitchFamily="34" charset="0"/>
              </a:rPr>
              <a:t>body</a:t>
            </a:r>
          </a:p>
          <a:p>
            <a:r>
              <a:rPr lang="en-US" sz="2000" dirty="0" smtClean="0">
                <a:latin typeface="Arial" panose="020B0604020202020204" pitchFamily="34" charset="0"/>
                <a:cs typeface="Arial" panose="020B0604020202020204" pitchFamily="34" charset="0"/>
              </a:rPr>
              <a:t>Important to increase protein needs to repair tissue</a:t>
            </a:r>
            <a:endParaRPr lang="en-US" sz="2000" dirty="0">
              <a:latin typeface="Arial" panose="020B0604020202020204" pitchFamily="34" charset="0"/>
              <a:cs typeface="Arial" panose="020B0604020202020204" pitchFamily="34" charset="0"/>
            </a:endParaRPr>
          </a:p>
        </p:txBody>
      </p:sp>
      <p:pic>
        <p:nvPicPr>
          <p:cNvPr id="5" name="Content Placeholder 4"/>
          <p:cNvPicPr>
            <a:picLocks noGrp="1" noChangeAspect="1"/>
          </p:cNvPicPr>
          <p:nvPr>
            <p:ph sz="half" idx="2"/>
          </p:nvPr>
        </p:nvPicPr>
        <p:blipFill>
          <a:blip r:embed="rId2"/>
          <a:stretch>
            <a:fillRect/>
          </a:stretch>
        </p:blipFill>
        <p:spPr>
          <a:xfrm>
            <a:off x="6182592" y="1932710"/>
            <a:ext cx="5082392" cy="4488872"/>
          </a:xfrm>
          <a:prstGeom prst="rect">
            <a:avLst/>
          </a:prstGeom>
        </p:spPr>
      </p:pic>
    </p:spTree>
    <p:extLst>
      <p:ext uri="{BB962C8B-B14F-4D97-AF65-F5344CB8AC3E}">
        <p14:creationId xmlns:p14="http://schemas.microsoft.com/office/powerpoint/2010/main" val="20335717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492" y="639810"/>
            <a:ext cx="11029616" cy="1013800"/>
          </a:xfrm>
        </p:spPr>
        <p:txBody>
          <a:bodyPr>
            <a:normAutofit/>
          </a:bodyPr>
          <a:lstStyle/>
          <a:p>
            <a:pPr algn="ctr"/>
            <a:r>
              <a:rPr lang="en-US" sz="4000" dirty="0" smtClean="0">
                <a:latin typeface="Arial" panose="020B0604020202020204" pitchFamily="34" charset="0"/>
                <a:cs typeface="Arial" panose="020B0604020202020204" pitchFamily="34" charset="0"/>
              </a:rPr>
              <a:t>Symptoms/clinical manifestations </a:t>
            </a: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US" sz="2400" dirty="0" smtClean="0">
                <a:latin typeface="Arial" panose="020B0604020202020204" pitchFamily="34" charset="0"/>
                <a:cs typeface="Arial" panose="020B0604020202020204" pitchFamily="34" charset="0"/>
              </a:rPr>
              <a:t>Flu-like symptoms for 48 hours; related to bloodstream infection   </a:t>
            </a:r>
          </a:p>
          <a:p>
            <a:r>
              <a:rPr lang="en-US" sz="2400" dirty="0" smtClean="0">
                <a:latin typeface="Arial" panose="020B0604020202020204" pitchFamily="34" charset="0"/>
                <a:cs typeface="Arial" panose="020B0604020202020204" pitchFamily="34" charset="0"/>
              </a:rPr>
              <a:t>Shortness of breath; decreased cardiac output </a:t>
            </a:r>
          </a:p>
          <a:p>
            <a:r>
              <a:rPr lang="en-US" sz="2400" dirty="0" smtClean="0">
                <a:latin typeface="Arial" panose="020B0604020202020204" pitchFamily="34" charset="0"/>
                <a:cs typeface="Arial" panose="020B0604020202020204" pitchFamily="34" charset="0"/>
              </a:rPr>
              <a:t>Rash present under skinfolds; contributes to morbid obesity</a:t>
            </a:r>
          </a:p>
          <a:p>
            <a:r>
              <a:rPr lang="en-US" sz="2400" dirty="0" smtClean="0">
                <a:latin typeface="Arial" panose="020B0604020202020204" pitchFamily="34" charset="0"/>
                <a:cs typeface="Arial" panose="020B0604020202020204" pitchFamily="34" charset="0"/>
              </a:rPr>
              <a:t>100 # weight loss in 4 months post Roux-en-Y Gastric Bypass</a:t>
            </a:r>
          </a:p>
          <a:p>
            <a:pPr marL="306000" lvl="1"/>
            <a:r>
              <a:rPr lang="en-US" sz="2400" dirty="0" smtClean="0">
                <a:latin typeface="Arial" panose="020B0604020202020204" pitchFamily="34" charset="0"/>
                <a:cs typeface="Arial" panose="020B0604020202020204" pitchFamily="34" charset="0"/>
              </a:rPr>
              <a:t>Temp 102.4° F, high respiratory rate (23), elevated blood pressure (135/90)  </a:t>
            </a:r>
          </a:p>
          <a:p>
            <a:endParaRPr lang="en-US" dirty="0"/>
          </a:p>
        </p:txBody>
      </p:sp>
    </p:spTree>
    <p:extLst>
      <p:ext uri="{BB962C8B-B14F-4D97-AF65-F5344CB8AC3E}">
        <p14:creationId xmlns:p14="http://schemas.microsoft.com/office/powerpoint/2010/main" val="6741938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latin typeface="Arial" panose="020B0604020202020204" pitchFamily="34" charset="0"/>
                <a:cs typeface="Arial" panose="020B0604020202020204" pitchFamily="34" charset="0"/>
              </a:rPr>
              <a:t>Etiology</a:t>
            </a:r>
            <a:r>
              <a:rPr lang="en-US" dirty="0" smtClean="0">
                <a:latin typeface="Arial" panose="020B0604020202020204" pitchFamily="34" charset="0"/>
                <a:cs typeface="Arial" panose="020B0604020202020204" pitchFamily="34" charset="0"/>
              </a:rPr>
              <a:t> </a:t>
            </a:r>
            <a:r>
              <a:rPr lang="en-US" sz="4000" dirty="0" smtClean="0">
                <a:latin typeface="Arial" panose="020B0604020202020204" pitchFamily="34" charset="0"/>
                <a:cs typeface="Arial" panose="020B0604020202020204" pitchFamily="34" charset="0"/>
              </a:rPr>
              <a:t>of sepsis &amp; morbid obesity </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07390" y="2161178"/>
            <a:ext cx="11177219" cy="4696822"/>
          </a:xfrm>
        </p:spPr>
        <p:txBody>
          <a:bodyPr>
            <a:normAutofit fontScale="92500" lnSpcReduction="20000"/>
          </a:bodyPr>
          <a:lstStyle/>
          <a:p>
            <a:r>
              <a:rPr lang="en-US" sz="2800" u="sng" dirty="0" smtClean="0">
                <a:latin typeface="Arial" panose="020B0604020202020204" pitchFamily="34" charset="0"/>
                <a:cs typeface="Arial" panose="020B0604020202020204" pitchFamily="34" charset="0"/>
              </a:rPr>
              <a:t>Sepsis</a:t>
            </a:r>
            <a:r>
              <a:rPr lang="en-US" u="sng" dirty="0" smtClean="0">
                <a:latin typeface="Arial" panose="020B0604020202020204" pitchFamily="34" charset="0"/>
                <a:cs typeface="Arial" panose="020B0604020202020204" pitchFamily="34" charset="0"/>
              </a:rPr>
              <a:t> </a:t>
            </a:r>
          </a:p>
          <a:p>
            <a:pPr lvl="1"/>
            <a:r>
              <a:rPr lang="en-US" sz="2000" dirty="0" smtClean="0">
                <a:latin typeface="Arial" panose="020B0604020202020204" pitchFamily="34" charset="0"/>
                <a:cs typeface="Arial" panose="020B0604020202020204" pitchFamily="34" charset="0"/>
              </a:rPr>
              <a:t>Results from </a:t>
            </a:r>
            <a:r>
              <a:rPr lang="en-US" sz="2000" dirty="0" smtClean="0">
                <a:solidFill>
                  <a:srgbClr val="FF0000"/>
                </a:solidFill>
                <a:latin typeface="Arial" panose="020B0604020202020204" pitchFamily="34" charset="0"/>
                <a:cs typeface="Arial" panose="020B0604020202020204" pitchFamily="34" charset="0"/>
              </a:rPr>
              <a:t>infection + SIRS</a:t>
            </a:r>
            <a:r>
              <a:rPr lang="en-US" sz="2000" dirty="0" smtClean="0">
                <a:latin typeface="Arial" panose="020B0604020202020204" pitchFamily="34" charset="0"/>
                <a:cs typeface="Arial" panose="020B0604020202020204" pitchFamily="34" charset="0"/>
              </a:rPr>
              <a:t> with any 2 of the following: </a:t>
            </a:r>
          </a:p>
          <a:p>
            <a:pPr marL="324000" lvl="1" indent="0">
              <a:buNone/>
            </a:pPr>
            <a:r>
              <a:rPr lang="en-US" sz="2000" dirty="0" smtClean="0">
                <a:latin typeface="Arial" panose="020B0604020202020204" pitchFamily="34" charset="0"/>
                <a:cs typeface="Arial" panose="020B0604020202020204" pitchFamily="34" charset="0"/>
              </a:rPr>
              <a:t>		-Body Temp &gt;</a:t>
            </a:r>
            <a:r>
              <a:rPr lang="en-US" sz="2000" dirty="0">
                <a:latin typeface="Arial" panose="020B0604020202020204" pitchFamily="34" charset="0"/>
                <a:cs typeface="Arial" panose="020B0604020202020204" pitchFamily="34" charset="0"/>
              </a:rPr>
              <a:t>100.4 °F or &lt;98.8 ° </a:t>
            </a:r>
            <a:r>
              <a:rPr lang="en-US" sz="2000" dirty="0" smtClean="0">
                <a:latin typeface="Arial" panose="020B0604020202020204" pitchFamily="34" charset="0"/>
                <a:cs typeface="Arial" panose="020B0604020202020204" pitchFamily="34" charset="0"/>
              </a:rPr>
              <a:t>F</a:t>
            </a:r>
          </a:p>
          <a:p>
            <a:pPr marL="324000" lvl="1" indent="0">
              <a:buNone/>
            </a:pPr>
            <a:r>
              <a:rPr lang="en-US" sz="2000" dirty="0" smtClean="0">
                <a:latin typeface="Arial" panose="020B0604020202020204" pitchFamily="34" charset="0"/>
                <a:cs typeface="Arial" panose="020B0604020202020204" pitchFamily="34" charset="0"/>
              </a:rPr>
              <a:t>		-Resting Heart Rate &gt;90 bpm</a:t>
            </a:r>
          </a:p>
          <a:p>
            <a:pPr marL="324000" lvl="1" indent="0">
              <a:buNone/>
            </a:pPr>
            <a:r>
              <a:rPr lang="en-US" sz="2000" dirty="0" smtClean="0">
                <a:latin typeface="Arial" panose="020B0604020202020204" pitchFamily="34" charset="0"/>
                <a:cs typeface="Arial" panose="020B0604020202020204" pitchFamily="34" charset="0"/>
              </a:rPr>
              <a:t>		-Respiratory Rate &gt;20 breaths/min </a:t>
            </a:r>
          </a:p>
          <a:p>
            <a:pPr marL="324000" lvl="1" indent="0">
              <a:buNone/>
            </a:pPr>
            <a:r>
              <a:rPr lang="en-US" sz="2000" dirty="0" smtClean="0">
                <a:latin typeface="Arial" panose="020B0604020202020204" pitchFamily="34" charset="0"/>
                <a:cs typeface="Arial" panose="020B0604020202020204" pitchFamily="34" charset="0"/>
              </a:rPr>
              <a:t>		-Hyperventilation</a:t>
            </a:r>
          </a:p>
          <a:p>
            <a:pPr marL="324000" lvl="1" indent="0">
              <a:buNone/>
            </a:pPr>
            <a:r>
              <a:rPr lang="en-US" sz="2000" dirty="0" smtClean="0">
                <a:latin typeface="Arial" panose="020B0604020202020204" pitchFamily="34" charset="0"/>
                <a:cs typeface="Arial" panose="020B0604020202020204" pitchFamily="34" charset="0"/>
              </a:rPr>
              <a:t>		-Leukocytosis: WBC &gt;12,000/mm^3 or &lt;4,000/mm ^3</a:t>
            </a:r>
          </a:p>
          <a:p>
            <a:pPr marL="324000" lvl="1" indent="0">
              <a:buNone/>
            </a:pP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Bandemia</a:t>
            </a:r>
            <a:r>
              <a:rPr lang="en-US" sz="2000" dirty="0" smtClean="0">
                <a:latin typeface="Arial" panose="020B0604020202020204" pitchFamily="34" charset="0"/>
                <a:cs typeface="Arial" panose="020B0604020202020204" pitchFamily="34" charset="0"/>
              </a:rPr>
              <a:t> (excess immature WBC &gt;10% in blood, indicator of infection)</a:t>
            </a:r>
          </a:p>
          <a:p>
            <a:pPr lvl="1"/>
            <a:r>
              <a:rPr lang="en-US" sz="2000" dirty="0" smtClean="0">
                <a:latin typeface="Arial" panose="020B0604020202020204" pitchFamily="34" charset="0"/>
                <a:cs typeface="Arial" panose="020B0604020202020204" pitchFamily="34" charset="0"/>
              </a:rPr>
              <a:t>Common infections are from kidneys, blood, pneumonia, surgery, and some medical procedures and derive from a </a:t>
            </a:r>
            <a:r>
              <a:rPr lang="en-US" sz="2000" b="1" dirty="0" smtClean="0">
                <a:latin typeface="Arial" panose="020B0604020202020204" pitchFamily="34" charset="0"/>
                <a:cs typeface="Arial" panose="020B0604020202020204" pitchFamily="34" charset="0"/>
              </a:rPr>
              <a:t>low immune system</a:t>
            </a:r>
            <a:r>
              <a:rPr lang="en-US" sz="2000" dirty="0" smtClean="0">
                <a:latin typeface="Arial" panose="020B0604020202020204" pitchFamily="34" charset="0"/>
                <a:cs typeface="Arial" panose="020B0604020202020204" pitchFamily="34" charset="0"/>
              </a:rPr>
              <a:t>.</a:t>
            </a:r>
          </a:p>
          <a:p>
            <a:pPr lvl="1"/>
            <a:r>
              <a:rPr lang="en-US" sz="2600" u="sng" dirty="0">
                <a:latin typeface="Arial" panose="020B0604020202020204" pitchFamily="34" charset="0"/>
                <a:cs typeface="Arial" panose="020B0604020202020204" pitchFamily="34" charset="0"/>
              </a:rPr>
              <a:t>Severe Sepsis </a:t>
            </a:r>
            <a:r>
              <a:rPr lang="en-US" sz="2100" dirty="0">
                <a:latin typeface="Arial" panose="020B0604020202020204" pitchFamily="34" charset="0"/>
                <a:cs typeface="Arial" panose="020B0604020202020204" pitchFamily="34" charset="0"/>
              </a:rPr>
              <a:t>is sepsis with signs of Multiple Organ </a:t>
            </a:r>
            <a:r>
              <a:rPr lang="en-US" sz="2100" dirty="0" smtClean="0">
                <a:latin typeface="Arial" panose="020B0604020202020204" pitchFamily="34" charset="0"/>
                <a:cs typeface="Arial" panose="020B0604020202020204" pitchFamily="34" charset="0"/>
              </a:rPr>
              <a:t>Dysfunction Syndrome </a:t>
            </a:r>
            <a:r>
              <a:rPr lang="en-US" sz="2100" dirty="0">
                <a:latin typeface="Arial" panose="020B0604020202020204" pitchFamily="34" charset="0"/>
                <a:cs typeface="Arial" panose="020B0604020202020204" pitchFamily="34" charset="0"/>
              </a:rPr>
              <a:t>(MODS), hypotension, and lactate &gt;4 </a:t>
            </a:r>
            <a:r>
              <a:rPr lang="en-US" sz="2100" dirty="0" err="1">
                <a:latin typeface="Arial" panose="020B0604020202020204" pitchFamily="34" charset="0"/>
                <a:cs typeface="Arial" panose="020B0604020202020204" pitchFamily="34" charset="0"/>
              </a:rPr>
              <a:t>mmol</a:t>
            </a:r>
            <a:endParaRPr lang="en-US" sz="2100" dirty="0">
              <a:latin typeface="Arial" panose="020B0604020202020204" pitchFamily="34" charset="0"/>
              <a:cs typeface="Arial" panose="020B0604020202020204" pitchFamily="34" charset="0"/>
            </a:endParaRPr>
          </a:p>
          <a:p>
            <a:pPr marL="324000" lvl="1" indent="0">
              <a:buNone/>
            </a:pPr>
            <a:r>
              <a:rPr lang="en-US" sz="2000" dirty="0">
                <a:hlinkClick r:id="rId2"/>
              </a:rPr>
              <a:t>https</a:t>
            </a:r>
            <a:r>
              <a:rPr lang="en-US" sz="2000">
                <a:hlinkClick r:id="rId2"/>
              </a:rPr>
              <a:t>://</a:t>
            </a:r>
            <a:r>
              <a:rPr lang="en-US" sz="2000" smtClean="0">
                <a:hlinkClick r:id="rId2"/>
              </a:rPr>
              <a:t>www.youtube.com/watch?v=Ih1drKihnsQ</a:t>
            </a:r>
            <a:endParaRPr lang="en-US" sz="2000" smtClean="0"/>
          </a:p>
          <a:p>
            <a:pPr marL="324000" lvl="1" indent="0">
              <a:buNone/>
            </a:pPr>
            <a:endParaRPr lang="en-US" sz="2000" dirty="0" smtClean="0"/>
          </a:p>
          <a:p>
            <a:pPr marL="324000" lvl="1" indent="0">
              <a:buNone/>
            </a:pPr>
            <a:endParaRPr lang="en-US" dirty="0" smtClean="0"/>
          </a:p>
        </p:txBody>
      </p:sp>
    </p:spTree>
    <p:extLst>
      <p:ext uri="{BB962C8B-B14F-4D97-AF65-F5344CB8AC3E}">
        <p14:creationId xmlns:p14="http://schemas.microsoft.com/office/powerpoint/2010/main" val="42703909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latin typeface="Arial" panose="020B0604020202020204" pitchFamily="34" charset="0"/>
                <a:cs typeface="Arial" panose="020B0604020202020204" pitchFamily="34" charset="0"/>
              </a:rPr>
              <a:t>Etiology continued </a:t>
            </a: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85000" lnSpcReduction="20000"/>
          </a:bodyPr>
          <a:lstStyle/>
          <a:p>
            <a:r>
              <a:rPr lang="en-US" sz="2800" u="sng" dirty="0" smtClean="0">
                <a:latin typeface="Arial" panose="020B0604020202020204" pitchFamily="34" charset="0"/>
                <a:cs typeface="Arial" panose="020B0604020202020204" pitchFamily="34" charset="0"/>
              </a:rPr>
              <a:t>Morbid Obesity </a:t>
            </a:r>
          </a:p>
          <a:p>
            <a:pPr lvl="1"/>
            <a:r>
              <a:rPr lang="en-US" sz="2400" dirty="0" smtClean="0">
                <a:latin typeface="Arial" panose="020B0604020202020204" pitchFamily="34" charset="0"/>
                <a:cs typeface="Arial" panose="020B0604020202020204" pitchFamily="34" charset="0"/>
              </a:rPr>
              <a:t>BMI of 40 or &gt;40, or BMI of 35 or greater with a co-morbidity </a:t>
            </a:r>
          </a:p>
          <a:p>
            <a:pPr lvl="1"/>
            <a:r>
              <a:rPr lang="en-US" sz="2400" u="sng" dirty="0">
                <a:latin typeface="Arial" panose="020B0604020202020204" pitchFamily="34" charset="0"/>
                <a:cs typeface="Arial" panose="020B0604020202020204" pitchFamily="34" charset="0"/>
              </a:rPr>
              <a:t>F</a:t>
            </a:r>
            <a:r>
              <a:rPr lang="en-US" sz="2400" u="sng" dirty="0" smtClean="0">
                <a:latin typeface="Arial" panose="020B0604020202020204" pitchFamily="34" charset="0"/>
                <a:cs typeface="Arial" panose="020B0604020202020204" pitchFamily="34" charset="0"/>
              </a:rPr>
              <a:t>actors include</a:t>
            </a:r>
            <a:r>
              <a:rPr lang="en-US" sz="2400" dirty="0" smtClean="0">
                <a:latin typeface="Arial" panose="020B0604020202020204" pitchFamily="34" charset="0"/>
                <a:cs typeface="Arial" panose="020B0604020202020204" pitchFamily="34" charset="0"/>
              </a:rPr>
              <a:t>: </a:t>
            </a:r>
          </a:p>
          <a:p>
            <a:pPr lvl="2"/>
            <a:r>
              <a:rPr lang="en-US" sz="2400" dirty="0" smtClean="0">
                <a:latin typeface="Arial" panose="020B0604020202020204" pitchFamily="34" charset="0"/>
                <a:cs typeface="Arial" panose="020B0604020202020204" pitchFamily="34" charset="0"/>
              </a:rPr>
              <a:t>Physical inactivity </a:t>
            </a:r>
          </a:p>
          <a:p>
            <a:pPr lvl="2"/>
            <a:r>
              <a:rPr lang="en-US" sz="2400" dirty="0" smtClean="0">
                <a:latin typeface="Arial" panose="020B0604020202020204" pitchFamily="34" charset="0"/>
                <a:cs typeface="Arial" panose="020B0604020202020204" pitchFamily="34" charset="0"/>
              </a:rPr>
              <a:t>Metabolism</a:t>
            </a:r>
          </a:p>
          <a:p>
            <a:pPr lvl="2"/>
            <a:r>
              <a:rPr lang="en-US" sz="2400" dirty="0" smtClean="0">
                <a:latin typeface="Arial" panose="020B0604020202020204" pitchFamily="34" charset="0"/>
                <a:cs typeface="Arial" panose="020B0604020202020204" pitchFamily="34" charset="0"/>
              </a:rPr>
              <a:t>Poor diet </a:t>
            </a:r>
          </a:p>
          <a:p>
            <a:pPr lvl="2"/>
            <a:r>
              <a:rPr lang="en-US" sz="2400" dirty="0" smtClean="0">
                <a:latin typeface="Arial" panose="020B0604020202020204" pitchFamily="34" charset="0"/>
                <a:cs typeface="Arial" panose="020B0604020202020204" pitchFamily="34" charset="0"/>
              </a:rPr>
              <a:t>Lifestyle</a:t>
            </a:r>
          </a:p>
          <a:p>
            <a:pPr lvl="2"/>
            <a:r>
              <a:rPr lang="en-US" sz="2400" dirty="0" smtClean="0">
                <a:latin typeface="Arial" panose="020B0604020202020204" pitchFamily="34" charset="0"/>
                <a:cs typeface="Arial" panose="020B0604020202020204" pitchFamily="34" charset="0"/>
              </a:rPr>
              <a:t>Genetics</a:t>
            </a:r>
          </a:p>
          <a:p>
            <a:pPr lvl="2"/>
            <a:r>
              <a:rPr lang="en-US" sz="2400" dirty="0" smtClean="0">
                <a:latin typeface="Arial" panose="020B0604020202020204" pitchFamily="34" charset="0"/>
                <a:cs typeface="Arial" panose="020B0604020202020204" pitchFamily="34" charset="0"/>
              </a:rPr>
              <a:t>Environment  </a:t>
            </a:r>
          </a:p>
          <a:p>
            <a:pPr marL="630000" lvl="2" indent="0">
              <a:buNone/>
            </a:pP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53099" y="3120848"/>
            <a:ext cx="3917372" cy="2597388"/>
          </a:xfrm>
          <a:prstGeom prst="rect">
            <a:avLst/>
          </a:prstGeom>
        </p:spPr>
      </p:pic>
    </p:spTree>
    <p:extLst>
      <p:ext uri="{BB962C8B-B14F-4D97-AF65-F5344CB8AC3E}">
        <p14:creationId xmlns:p14="http://schemas.microsoft.com/office/powerpoint/2010/main" val="2376543452"/>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docProps/app.xml><?xml version="1.0" encoding="utf-8"?>
<Properties xmlns="http://schemas.openxmlformats.org/officeDocument/2006/extended-properties" xmlns:vt="http://schemas.openxmlformats.org/officeDocument/2006/docPropsVTypes">
  <Template>Dividend</Template>
  <TotalTime>11071</TotalTime>
  <Words>1690</Words>
  <Application>Microsoft Office PowerPoint</Application>
  <PresentationFormat>Widescreen</PresentationFormat>
  <Paragraphs>197</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Gill Sans MT</vt:lpstr>
      <vt:lpstr>Wingdings</vt:lpstr>
      <vt:lpstr>Wingdings 2</vt:lpstr>
      <vt:lpstr>Dividend</vt:lpstr>
      <vt:lpstr>#31: Nutrition support in sepsis and morbid obesity </vt:lpstr>
      <vt:lpstr>Introduction to patient </vt:lpstr>
      <vt:lpstr>Introduction to patient </vt:lpstr>
      <vt:lpstr>Introduction to patient </vt:lpstr>
      <vt:lpstr>What is sepsis? Morbid obesity? </vt:lpstr>
      <vt:lpstr>Pathophysiology </vt:lpstr>
      <vt:lpstr>Symptoms/clinical manifestations </vt:lpstr>
      <vt:lpstr>Etiology of sepsis &amp; morbid obesity </vt:lpstr>
      <vt:lpstr>Etiology continued </vt:lpstr>
      <vt:lpstr>Treatment of sepsis</vt:lpstr>
      <vt:lpstr>Treatment of morbid obesity </vt:lpstr>
      <vt:lpstr>Nutrition intervention </vt:lpstr>
      <vt:lpstr>Prognosis </vt:lpstr>
      <vt:lpstr>Diagnosis of current admission </vt:lpstr>
      <vt:lpstr>Tests and procedures regarding current admission </vt:lpstr>
      <vt:lpstr>Medications and supplements </vt:lpstr>
      <vt:lpstr>Nutrition assessment </vt:lpstr>
      <vt:lpstr>Nutrition assessment continued </vt:lpstr>
      <vt:lpstr>Diet history/food habits </vt:lpstr>
      <vt:lpstr>Nutrition diagnosis </vt:lpstr>
      <vt:lpstr>Nutrition intervention </vt:lpstr>
      <vt:lpstr>Monitoring and evaluation</vt:lpstr>
      <vt:lpstr>Case study questions </vt:lpstr>
      <vt:lpstr>Case study questions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study #31: Nutrition support in sepsis and morbid obesity</dc:title>
  <dc:creator>Brooke Benninger</dc:creator>
  <cp:lastModifiedBy>jordan</cp:lastModifiedBy>
  <cp:revision>69</cp:revision>
  <dcterms:created xsi:type="dcterms:W3CDTF">2014-11-25T03:36:14Z</dcterms:created>
  <dcterms:modified xsi:type="dcterms:W3CDTF">2014-12-03T03:04:01Z</dcterms:modified>
</cp:coreProperties>
</file>